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C09310-C255-43DC-A475-D914FB3E86BC}"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50FFB0-675F-40E0-9C4D-40DCF11CFE6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50FFB0-675F-40E0-9C4D-40DCF11CFE6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62D7279-5268-4C51-8B76-36B102A72B02}" type="datetimeFigureOut">
              <a:rPr lang="en-US" smtClean="0"/>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909DB00-F7C6-41A1-A941-F61B81DF92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2D7279-5268-4C51-8B76-36B102A72B02}"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9DB00-F7C6-41A1-A941-F61B81DF92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2D7279-5268-4C51-8B76-36B102A72B02}"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9DB00-F7C6-41A1-A941-F61B81DF92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2D7279-5268-4C51-8B76-36B102A72B02}"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9DB00-F7C6-41A1-A941-F61B81DF920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2D7279-5268-4C51-8B76-36B102A72B02}"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9DB00-F7C6-41A1-A941-F61B81DF920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2D7279-5268-4C51-8B76-36B102A72B02}"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09DB00-F7C6-41A1-A941-F61B81DF920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2D7279-5268-4C51-8B76-36B102A72B02}" type="datetimeFigureOut">
              <a:rPr lang="en-US" smtClean="0"/>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909DB00-F7C6-41A1-A941-F61B81DF920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62D7279-5268-4C51-8B76-36B102A72B02}" type="datetimeFigureOut">
              <a:rPr lang="en-US" smtClean="0"/>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909DB00-F7C6-41A1-A941-F61B81DF920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2D7279-5268-4C51-8B76-36B102A72B02}" type="datetimeFigureOut">
              <a:rPr lang="en-US" smtClean="0"/>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909DB00-F7C6-41A1-A941-F61B81DF92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62D7279-5268-4C51-8B76-36B102A72B02}"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09DB00-F7C6-41A1-A941-F61B81DF920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62D7279-5268-4C51-8B76-36B102A72B02}" type="datetimeFigureOut">
              <a:rPr lang="en-US" smtClean="0"/>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09DB00-F7C6-41A1-A941-F61B81DF920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62D7279-5268-4C51-8B76-36B102A72B02}" type="datetimeFigureOut">
              <a:rPr lang="en-US" smtClean="0"/>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09DB00-F7C6-41A1-A941-F61B81DF92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a:t>
            </a:r>
            <a:br>
              <a:rPr lang="en-US" dirty="0" smtClean="0"/>
            </a:br>
            <a:r>
              <a:rPr lang="en-US" dirty="0" smtClean="0"/>
              <a:t>Organizational Culture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458200" cy="4635691"/>
          </a:xfrm>
        </p:spPr>
        <p:txBody>
          <a:bodyPr>
            <a:normAutofit fontScale="55000" lnSpcReduction="20000"/>
          </a:bodyPr>
          <a:lstStyle/>
          <a:p>
            <a:r>
              <a:rPr lang="en-US" dirty="0" smtClean="0"/>
              <a:t>The hypothesis' developed in this article are as </a:t>
            </a:r>
            <a:r>
              <a:rPr lang="en-US" dirty="0" smtClean="0"/>
              <a:t>follows:</a:t>
            </a:r>
          </a:p>
          <a:p>
            <a:r>
              <a:rPr lang="en-US" dirty="0" smtClean="0"/>
              <a:t>An </a:t>
            </a:r>
            <a:r>
              <a:rPr lang="en-US" dirty="0" smtClean="0"/>
              <a:t>organization's emphasis on the group culture domain will positively correlate with organizational effectiveness.</a:t>
            </a:r>
          </a:p>
          <a:p>
            <a:r>
              <a:rPr lang="en-US" dirty="0" smtClean="0"/>
              <a:t>Organizations with strong, well-balanced cultures will achieve higher levels of effectiveness than organizations with un-balanced cultures</a:t>
            </a:r>
          </a:p>
          <a:p>
            <a:r>
              <a:rPr lang="en-US" dirty="0" smtClean="0"/>
              <a:t>Employees attitudes will mediate the relationship between organizational culture and effectiveness</a:t>
            </a:r>
          </a:p>
          <a:p>
            <a:r>
              <a:rPr lang="en-US" dirty="0" smtClean="0"/>
              <a:t>In order to accurately measure and determine conclusion on the hypothesis variable measures including: CVF culture domains, balance, employee satisfaction, physician satisfaction, controllable expenses, and patient satisfaction.  Hypothesis one was measured by comparing changes in organizations culture domains, controllable expenses and patient satisfaction scores.  Hypothesis two was measured by comparing controllable expenses and patient satisfaction to the differences in hospital which were identified as balanced and those that were seen as unbalanced.  Hypothesis three was tested by surveying employees and relating the results to controllable expenses and patient </a:t>
            </a:r>
            <a:r>
              <a:rPr lang="en-US" dirty="0" smtClean="0"/>
              <a:t>satisfaction.</a:t>
            </a:r>
          </a:p>
          <a:p>
            <a:r>
              <a:rPr lang="en-US" dirty="0" smtClean="0"/>
              <a:t>The </a:t>
            </a:r>
            <a:r>
              <a:rPr lang="en-US" dirty="0" smtClean="0"/>
              <a:t>results, although not very inspiring, showed that there was little relation to organizational culture and employee effectiveness or patient satisfaction.  As hypothesis one, two and three were discredited, one upside which was seen revolved around the relationship between a good organizational culture and high employee satisfaction.  Even though not directly related to the researchers goals, this does provide insight into the value of developing a positive and supportive culture</a:t>
            </a:r>
            <a:r>
              <a:rPr lang="en-US" dirty="0" smtClean="0"/>
              <a:t>.</a:t>
            </a:r>
            <a:endParaRPr lang="en-US" dirty="0" smtClean="0"/>
          </a:p>
        </p:txBody>
      </p:sp>
      <p:sp>
        <p:nvSpPr>
          <p:cNvPr id="3" name="Title 2"/>
          <p:cNvSpPr>
            <a:spLocks noGrp="1"/>
          </p:cNvSpPr>
          <p:nvPr>
            <p:ph type="title"/>
          </p:nvPr>
        </p:nvSpPr>
        <p:spPr/>
        <p:txBody>
          <a:bodyPr>
            <a:normAutofit fontScale="90000"/>
          </a:bodyPr>
          <a:lstStyle/>
          <a:p>
            <a:r>
              <a:rPr lang="en-US" dirty="0" smtClean="0"/>
              <a:t>Organizational Culture and Effectiveness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The culture of an organization is derived from the human relationships developed and sustained over time.  The four perspectives of organizational described and compared in this paper are: human relations, software of the mind, process consultation, and appreciative inquiry.  </a:t>
            </a:r>
            <a:br>
              <a:rPr lang="en-US" dirty="0" smtClean="0"/>
            </a:br>
            <a:endParaRPr lang="en-US" dirty="0" smtClean="0"/>
          </a:p>
          <a:p>
            <a:r>
              <a:rPr lang="en-US" u="sng" dirty="0" smtClean="0"/>
              <a:t>Human </a:t>
            </a:r>
            <a:r>
              <a:rPr lang="en-US" u="sng" dirty="0" smtClean="0"/>
              <a:t>Relations</a:t>
            </a:r>
            <a:r>
              <a:rPr lang="en-US" dirty="0" smtClean="0"/>
              <a:t/>
            </a:r>
            <a:br>
              <a:rPr lang="en-US" dirty="0" smtClean="0"/>
            </a:br>
            <a:r>
              <a:rPr lang="en-US" dirty="0" smtClean="0"/>
              <a:t>Highlighting the famous Hawthorne research, which involved altering the level of lighting in a production environment, showed that no matter what the change involved, effectiveness increased.  Thus demonstrating that when employees shared their experiences, frustrations, and fears with one another, their spirits were lifted and they created an informal bond.  As that bond was strengthened, the shortcuts learned by one were taught and kept secret from managers.</a:t>
            </a:r>
            <a:br>
              <a:rPr lang="en-US" dirty="0" smtClean="0"/>
            </a:br>
            <a:endParaRPr lang="en-US" dirty="0" smtClean="0"/>
          </a:p>
          <a:p>
            <a:r>
              <a:rPr lang="en-US" u="sng" dirty="0" smtClean="0"/>
              <a:t>Software </a:t>
            </a:r>
            <a:r>
              <a:rPr lang="en-US" u="sng" dirty="0" smtClean="0"/>
              <a:t>of the Mind</a:t>
            </a:r>
            <a:br>
              <a:rPr lang="en-US" u="sng" dirty="0" smtClean="0"/>
            </a:br>
            <a:r>
              <a:rPr lang="en-US" dirty="0" smtClean="0"/>
              <a:t>Ever since we have been brought up by children, a set of values has been instilled in us by the adults that took part in our upbringing.  These values have been defined as "Software of the Mind".  In addition to this core set of values, three progressive layers build upon them known as: rituals, heroes, and symbols.  To develop the progressive layers, four dimensions have were identified that directly contributed to their creation.  These dimensions were: power distance, collectivism versus individualism, femininity versus masculinity, and uncertainty avoidance.  Per multiple studies, by having employees with similar software's of the mind, a stronger culture was able to be developed</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Four Faces of Organizational Culture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u="sng" dirty="0" smtClean="0"/>
              <a:t>Process Consultation</a:t>
            </a:r>
            <a:br>
              <a:rPr lang="en-US" u="sng" dirty="0" smtClean="0"/>
            </a:br>
            <a:r>
              <a:rPr lang="en-US" dirty="0" smtClean="0"/>
              <a:t>As previously discussed, change is needed to improve each firms position in the market place.  When determining how to change a procedure, analyst would often start with a SWOT analysis.  As a part of the SWOT analysis, engaging the existing procedure and understanding the behavioral norms of those involved in the procedure increases change effectiveness.</a:t>
            </a:r>
            <a:br>
              <a:rPr lang="en-US" dirty="0" smtClean="0"/>
            </a:br>
            <a:endParaRPr lang="en-US" dirty="0" smtClean="0"/>
          </a:p>
          <a:p>
            <a:r>
              <a:rPr lang="en-US" u="sng" dirty="0" smtClean="0"/>
              <a:t>Appreciative </a:t>
            </a:r>
            <a:r>
              <a:rPr lang="en-US" u="sng" dirty="0" smtClean="0"/>
              <a:t>Inquiry</a:t>
            </a:r>
            <a:br>
              <a:rPr lang="en-US" u="sng" dirty="0" smtClean="0"/>
            </a:br>
            <a:r>
              <a:rPr lang="en-US" dirty="0" smtClean="0"/>
              <a:t>Another way to foster an open culture is to ask key stakeholder what they think could be improved upon.  If leaders are interested in engaging employees, the three following questions could be used to identify potential opportunities:</a:t>
            </a:r>
            <a:br>
              <a:rPr lang="en-US" dirty="0" smtClean="0"/>
            </a:br>
            <a:r>
              <a:rPr lang="en-US" dirty="0" smtClean="0"/>
              <a:t>What are you peak positive experiences at our organization?</a:t>
            </a:r>
          </a:p>
          <a:p>
            <a:pPr lvl="1"/>
            <a:r>
              <a:rPr lang="en-US" dirty="0" smtClean="0"/>
              <a:t>How would you define your individual, work, and organizational values?</a:t>
            </a:r>
          </a:p>
          <a:p>
            <a:pPr lvl="1"/>
            <a:r>
              <a:rPr lang="en-US" dirty="0" smtClean="0"/>
              <a:t>If you could change three things, what would they be?</a:t>
            </a:r>
          </a:p>
          <a:p>
            <a:pPr lvl="1"/>
            <a:r>
              <a:rPr lang="en-US" dirty="0" smtClean="0"/>
              <a:t>In contrast to process consultation, appreciative inquiry allows employees to generate their own ideas and become more receptive to ideas that they feel have been generated from their suggestions.</a:t>
            </a:r>
          </a:p>
          <a:p>
            <a:endParaRPr lang="en-US" dirty="0"/>
          </a:p>
        </p:txBody>
      </p:sp>
      <p:sp>
        <p:nvSpPr>
          <p:cNvPr id="3" name="Title 2"/>
          <p:cNvSpPr>
            <a:spLocks noGrp="1"/>
          </p:cNvSpPr>
          <p:nvPr>
            <p:ph type="title"/>
          </p:nvPr>
        </p:nvSpPr>
        <p:spPr/>
        <p:txBody>
          <a:bodyPr>
            <a:normAutofit fontScale="90000"/>
          </a:bodyPr>
          <a:lstStyle/>
          <a:p>
            <a:r>
              <a:rPr lang="en-US" dirty="0" smtClean="0"/>
              <a:t>Four Faces of Organizational Culture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071872"/>
          </a:xfrm>
        </p:spPr>
        <p:txBody>
          <a:bodyPr>
            <a:normAutofit fontScale="70000" lnSpcReduction="20000"/>
          </a:bodyPr>
          <a:lstStyle/>
          <a:p>
            <a:r>
              <a:rPr lang="en-US" b="1" dirty="0" smtClean="0"/>
              <a:t>Goal</a:t>
            </a:r>
            <a:r>
              <a:rPr lang="en-US" b="1" dirty="0" smtClean="0"/>
              <a:t>: </a:t>
            </a:r>
            <a:r>
              <a:rPr lang="en-US" dirty="0" smtClean="0"/>
              <a:t>To better understand the norms, styles, communication, vision, and ways of relating to one another within the organization. </a:t>
            </a:r>
            <a:br>
              <a:rPr lang="en-US" dirty="0" smtClean="0"/>
            </a:br>
            <a:endParaRPr lang="en-US" dirty="0" smtClean="0"/>
          </a:p>
          <a:p>
            <a:r>
              <a:rPr lang="en-US" b="1" dirty="0" smtClean="0"/>
              <a:t>Questions </a:t>
            </a:r>
            <a:r>
              <a:rPr lang="en-US" b="1" dirty="0" smtClean="0"/>
              <a:t>to consider (discuss with manager</a:t>
            </a:r>
            <a:r>
              <a:rPr lang="en-US" b="1" dirty="0" smtClean="0"/>
              <a:t>):</a:t>
            </a:r>
            <a:endParaRPr lang="en-US" dirty="0" smtClean="0"/>
          </a:p>
          <a:p>
            <a:pPr lvl="1"/>
            <a:r>
              <a:rPr lang="en-US" dirty="0" smtClean="0"/>
              <a:t>What </a:t>
            </a:r>
            <a:r>
              <a:rPr lang="en-US" dirty="0" smtClean="0"/>
              <a:t>are some observed norms on the team? How am I contributing to them? How can we reinforce the good ones and get rid of the bad ones?</a:t>
            </a:r>
          </a:p>
          <a:p>
            <a:pPr lvl="1"/>
            <a:r>
              <a:rPr lang="en-US" dirty="0" smtClean="0"/>
              <a:t>What is the observed mission of the organization? How do you fit within that mission?</a:t>
            </a:r>
          </a:p>
          <a:p>
            <a:pPr lvl="1"/>
            <a:r>
              <a:rPr lang="en-US" dirty="0" smtClean="0"/>
              <a:t>How do you see others communicating within the company? Is it effective? How can you adjust / align accordingly?</a:t>
            </a:r>
          </a:p>
          <a:p>
            <a:pPr lvl="1"/>
            <a:r>
              <a:rPr lang="en-US" dirty="0" smtClean="0"/>
              <a:t>What is the vision of the company? Is it clear? How can I communicate it to others?</a:t>
            </a:r>
          </a:p>
          <a:p>
            <a:pPr lvl="1"/>
            <a:r>
              <a:rPr lang="en-US" dirty="0" smtClean="0"/>
              <a:t>What are some things that are rewarded / emphasized with respect to work performance and flow (hours, professionalism, and quality)?</a:t>
            </a:r>
          </a:p>
          <a:p>
            <a:pPr lvl="1"/>
            <a:r>
              <a:rPr lang="en-US" dirty="0" smtClean="0"/>
              <a:t>How are norms and rules enforced? Can you work within these guidelines / adapt?</a:t>
            </a:r>
          </a:p>
          <a:p>
            <a:pPr lvl="1"/>
            <a:r>
              <a:rPr lang="en-US" dirty="0" smtClean="0"/>
              <a:t>As you have spent some time here, what have you observed with the way employees relate to one another? What works / does not? </a:t>
            </a:r>
          </a:p>
          <a:p>
            <a:pPr lvl="1"/>
            <a:r>
              <a:rPr lang="en-US" dirty="0" smtClean="0"/>
              <a:t>What norms have you noticed in meetings and relations with leadership? </a:t>
            </a:r>
          </a:p>
          <a:p>
            <a:endParaRPr lang="en-US" dirty="0"/>
          </a:p>
        </p:txBody>
      </p:sp>
      <p:sp>
        <p:nvSpPr>
          <p:cNvPr id="3" name="Title 2"/>
          <p:cNvSpPr>
            <a:spLocks noGrp="1"/>
          </p:cNvSpPr>
          <p:nvPr>
            <p:ph type="title"/>
          </p:nvPr>
        </p:nvSpPr>
        <p:spPr/>
        <p:txBody>
          <a:bodyPr>
            <a:normAutofit fontScale="90000"/>
          </a:bodyPr>
          <a:lstStyle/>
          <a:p>
            <a:r>
              <a:rPr lang="en-US" dirty="0" smtClean="0"/>
              <a:t>Organizational Culture </a:t>
            </a:r>
            <a:r>
              <a:rPr lang="en-US" dirty="0" smtClean="0"/>
              <a:t>Assessment Exercise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Brian T. Gregory, Stanley G. Harris, Achilles A. </a:t>
            </a:r>
            <a:r>
              <a:rPr lang="en-US" dirty="0" err="1" smtClean="0"/>
              <a:t>Armenakis</a:t>
            </a:r>
            <a:r>
              <a:rPr lang="en-US" dirty="0" smtClean="0"/>
              <a:t>, Christopher L. Shook, Organizational culture and effectiveness: A study of values, attitudes, and organizational outcomes, Journal of Business Research, Volume 62, Issue 7, July 2009, Pages 673-679, ISSN 0148-2963, http://dx.doi.org/10.1016/j.jbusres.2008.05.021.</a:t>
            </a:r>
            <a:br>
              <a:rPr lang="en-US" dirty="0" smtClean="0"/>
            </a:br>
            <a:endParaRPr lang="en-US" dirty="0" smtClean="0"/>
          </a:p>
          <a:p>
            <a:r>
              <a:rPr lang="en-US" dirty="0" smtClean="0"/>
              <a:t>Bruce </a:t>
            </a:r>
            <a:r>
              <a:rPr lang="en-US" dirty="0" err="1" smtClean="0"/>
              <a:t>Fortado</a:t>
            </a:r>
            <a:r>
              <a:rPr lang="en-US" dirty="0" smtClean="0"/>
              <a:t>, Paul </a:t>
            </a:r>
            <a:r>
              <a:rPr lang="en-US" dirty="0" err="1" smtClean="0"/>
              <a:t>Fadil</a:t>
            </a:r>
            <a:r>
              <a:rPr lang="en-US" dirty="0" smtClean="0"/>
              <a:t>, (2012) "The four faces of organizational culture", Competitiveness Review: An International Business Journal incorporating Journal of Global Competitiveness, Vol. 22 </a:t>
            </a:r>
            <a:r>
              <a:rPr lang="en-US" dirty="0" err="1" smtClean="0"/>
              <a:t>Iss</a:t>
            </a:r>
            <a:r>
              <a:rPr lang="en-US" dirty="0" smtClean="0"/>
              <a:t>: 4, pp.283 - 298 - See more at: http://www.emeraldinsight.com.prox.lib.ncsu.edu/journals.htm?articleid=17045649&amp;show=abstract#sthash.8TMOc0jx.dpuf</a:t>
            </a:r>
            <a:br>
              <a:rPr lang="en-US" dirty="0" smtClean="0"/>
            </a:br>
            <a:endParaRPr lang="en-US" dirty="0" smtClean="0"/>
          </a:p>
          <a:p>
            <a:r>
              <a:rPr lang="en-US" dirty="0" smtClean="0"/>
              <a:t>http</a:t>
            </a:r>
            <a:r>
              <a:rPr lang="en-US" dirty="0" smtClean="0"/>
              <a:t>://www.laynetworks.com/Cultural-Diversity-Negotiations1.htm</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Organizational culture is a defined as a set of beliefs, values, and assumptions that are shared by members of an organization.  these underlying values have an influence on the behavior of organizational members, as employees rely on these values to guide their decisions and behaviors.</a:t>
            </a:r>
            <a:endParaRPr lang="en-US" dirty="0"/>
          </a:p>
        </p:txBody>
      </p:sp>
      <p:sp>
        <p:nvSpPr>
          <p:cNvPr id="3" name="Title 2"/>
          <p:cNvSpPr>
            <a:spLocks noGrp="1"/>
          </p:cNvSpPr>
          <p:nvPr>
            <p:ph type="title"/>
          </p:nvPr>
        </p:nvSpPr>
        <p:spPr/>
        <p:txBody>
          <a:bodyPr>
            <a:normAutofit fontScale="90000"/>
          </a:bodyPr>
          <a:lstStyle/>
          <a:p>
            <a:r>
              <a:rPr lang="en-US" dirty="0" smtClean="0"/>
              <a:t>Introduction to Organizational Culture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dirty="0" smtClean="0"/>
              <a:t>Aspects of Organizational Culture</a:t>
            </a:r>
            <a:r>
              <a:rPr lang="en-US" dirty="0" smtClean="0"/>
              <a:t/>
            </a:r>
            <a:br>
              <a:rPr lang="en-US" dirty="0" smtClean="0"/>
            </a:br>
            <a:r>
              <a:rPr lang="en-US" dirty="0" smtClean="0"/>
              <a:t>Gerry Johnson (1988) described a cultural web, identifying a number of elements that can be used to describe or influence organizational culture</a:t>
            </a:r>
            <a:r>
              <a:rPr lang="en-US" dirty="0" smtClean="0"/>
              <a:t>:</a:t>
            </a:r>
          </a:p>
          <a:p>
            <a:pPr lvl="1"/>
            <a:r>
              <a:rPr lang="en-US" b="1" dirty="0" smtClean="0"/>
              <a:t>The </a:t>
            </a:r>
            <a:r>
              <a:rPr lang="en-US" b="1" dirty="0" smtClean="0"/>
              <a:t>paradigm</a:t>
            </a:r>
            <a:r>
              <a:rPr lang="en-US" dirty="0" smtClean="0"/>
              <a:t>: What the organization is about, what it does, its mission, its values.</a:t>
            </a:r>
          </a:p>
          <a:p>
            <a:pPr lvl="1"/>
            <a:r>
              <a:rPr lang="en-US" b="1" dirty="0" smtClean="0"/>
              <a:t>Control systems</a:t>
            </a:r>
            <a:r>
              <a:rPr lang="en-US" dirty="0" smtClean="0"/>
              <a:t>: The processes in place to monitor what is going on. Role cultures would have vast rulebooks. There would be more reliance on individualism in a power culture.</a:t>
            </a:r>
          </a:p>
          <a:p>
            <a:pPr lvl="1"/>
            <a:r>
              <a:rPr lang="en-US" b="1" dirty="0" smtClean="0"/>
              <a:t>Organizational structures</a:t>
            </a:r>
            <a:r>
              <a:rPr lang="en-US" dirty="0" smtClean="0"/>
              <a:t>: Reporting lines, hierarchies, and the way that work flows through the business.</a:t>
            </a:r>
          </a:p>
          <a:p>
            <a:pPr lvl="1"/>
            <a:r>
              <a:rPr lang="en-US" b="1" dirty="0" smtClean="0"/>
              <a:t>Power structures</a:t>
            </a:r>
            <a:r>
              <a:rPr lang="en-US" dirty="0" smtClean="0"/>
              <a:t>: Who makes the decisions, how widely spread is power, and on what is power based?</a:t>
            </a:r>
          </a:p>
          <a:p>
            <a:pPr lvl="1"/>
            <a:r>
              <a:rPr lang="en-US" b="1" dirty="0" smtClean="0"/>
              <a:t>Symbols</a:t>
            </a:r>
            <a:r>
              <a:rPr lang="en-US" dirty="0" smtClean="0"/>
              <a:t>: These include organizational logos and designs, but also extend to symbols of power such as parking spaces and executive washrooms.</a:t>
            </a:r>
          </a:p>
          <a:p>
            <a:pPr lvl="1"/>
            <a:r>
              <a:rPr lang="en-US" b="1" dirty="0" smtClean="0"/>
              <a:t>Rituals and routines</a:t>
            </a:r>
            <a:r>
              <a:rPr lang="en-US" dirty="0" smtClean="0"/>
              <a:t>: Management meetings, board reports and so on may become more habitual than necessary.</a:t>
            </a:r>
          </a:p>
          <a:p>
            <a:pPr lvl="1"/>
            <a:r>
              <a:rPr lang="en-US" b="1" dirty="0" smtClean="0"/>
              <a:t>Stories and myths</a:t>
            </a:r>
            <a:r>
              <a:rPr lang="en-US" dirty="0" smtClean="0"/>
              <a:t>: build up about people and events, and convey a message about what is valued within the organization.</a:t>
            </a:r>
          </a:p>
          <a:p>
            <a:r>
              <a:rPr lang="en-US" dirty="0" smtClean="0"/>
              <a:t>These elements may overlap. Power structures may depend on control systems, which may exploit the very rituals that generate stories which may not be true.</a:t>
            </a:r>
            <a:endParaRPr lang="en-US" dirty="0"/>
          </a:p>
        </p:txBody>
      </p:sp>
      <p:sp>
        <p:nvSpPr>
          <p:cNvPr id="3" name="Title 2"/>
          <p:cNvSpPr>
            <a:spLocks noGrp="1"/>
          </p:cNvSpPr>
          <p:nvPr>
            <p:ph type="title"/>
          </p:nvPr>
        </p:nvSpPr>
        <p:spPr/>
        <p:txBody>
          <a:bodyPr/>
          <a:lstStyle/>
          <a:p>
            <a:r>
              <a:rPr lang="en-US" dirty="0" smtClean="0"/>
              <a:t>Organizational Culture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The two main reasons why cultures develop in organizations is due to external adaptation and internal integration. External adaptation reflects an evolutionary approach to organizational culture and suggests that cultures develop and persist because they help an organization to survive and flourish. If the culture is valuable, then it holds the potential for generating sustained competitive advantages. Additionally, internal integration is an important function since social structures are required for organizations to exist. Organizational practices are learned through socialization at the workplace. Work environments reinforce culture on a daily basis by encouraging employees to exercise cultural values. Organizational culture is shaped by multiple factors, including the </a:t>
            </a:r>
            <a:r>
              <a:rPr lang="en-US" dirty="0" smtClean="0"/>
              <a:t>following:</a:t>
            </a:r>
          </a:p>
          <a:p>
            <a:pPr lvl="1"/>
            <a:r>
              <a:rPr lang="en-US" dirty="0" smtClean="0"/>
              <a:t>External </a:t>
            </a:r>
            <a:r>
              <a:rPr lang="en-US" dirty="0" smtClean="0"/>
              <a:t>environment</a:t>
            </a:r>
          </a:p>
          <a:p>
            <a:pPr lvl="1"/>
            <a:r>
              <a:rPr lang="en-US" dirty="0" smtClean="0"/>
              <a:t>Industry</a:t>
            </a:r>
          </a:p>
          <a:p>
            <a:pPr lvl="1"/>
            <a:r>
              <a:rPr lang="en-US" dirty="0" smtClean="0"/>
              <a:t>Size and nature of the organization’s workforce</a:t>
            </a:r>
          </a:p>
          <a:p>
            <a:pPr lvl="1"/>
            <a:r>
              <a:rPr lang="en-US" dirty="0" smtClean="0"/>
              <a:t>Technologies the organization uses</a:t>
            </a:r>
          </a:p>
          <a:p>
            <a:pPr lvl="1"/>
            <a:r>
              <a:rPr lang="en-US" dirty="0" smtClean="0"/>
              <a:t>The organization’s history and ownership</a:t>
            </a:r>
          </a:p>
          <a:p>
            <a:endParaRPr lang="en-US" dirty="0"/>
          </a:p>
        </p:txBody>
      </p:sp>
      <p:sp>
        <p:nvSpPr>
          <p:cNvPr id="3" name="Title 2"/>
          <p:cNvSpPr>
            <a:spLocks noGrp="1"/>
          </p:cNvSpPr>
          <p:nvPr>
            <p:ph type="title"/>
          </p:nvPr>
        </p:nvSpPr>
        <p:spPr/>
        <p:txBody>
          <a:bodyPr/>
          <a:lstStyle/>
          <a:p>
            <a:r>
              <a:rPr lang="en-US" dirty="0" smtClean="0"/>
              <a:t>Organizational Culture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
          <p:cNvPicPr>
            <a:picLocks noChangeAspect="1" noChangeArrowheads="1"/>
          </p:cNvPicPr>
          <p:nvPr/>
        </p:nvPicPr>
        <p:blipFill>
          <a:blip r:embed="rId3" cstate="print"/>
          <a:srcRect/>
          <a:stretch>
            <a:fillRect/>
          </a:stretch>
        </p:blipFill>
        <p:spPr bwMode="auto">
          <a:xfrm>
            <a:off x="24203" y="304800"/>
            <a:ext cx="9119797" cy="5562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u="sng" dirty="0" smtClean="0"/>
              <a:t>What are Knowledge </a:t>
            </a:r>
            <a:r>
              <a:rPr lang="en-US" u="sng" dirty="0" smtClean="0"/>
              <a:t>Workers?</a:t>
            </a:r>
            <a:endParaRPr lang="en-US" dirty="0" smtClean="0"/>
          </a:p>
          <a:p>
            <a:pPr lvl="1"/>
            <a:r>
              <a:rPr lang="en-US" dirty="0" smtClean="0"/>
              <a:t>Opposite </a:t>
            </a:r>
            <a:r>
              <a:rPr lang="en-US" dirty="0" smtClean="0"/>
              <a:t>of manual work</a:t>
            </a:r>
          </a:p>
          <a:p>
            <a:pPr lvl="1"/>
            <a:r>
              <a:rPr lang="en-US" dirty="0" smtClean="0"/>
              <a:t>Making complex decisions that others act upon</a:t>
            </a:r>
          </a:p>
          <a:p>
            <a:pPr lvl="1"/>
            <a:r>
              <a:rPr lang="en-US" dirty="0" smtClean="0"/>
              <a:t>Specialized expertise</a:t>
            </a:r>
          </a:p>
          <a:p>
            <a:pPr lvl="1"/>
            <a:r>
              <a:rPr lang="en-US" dirty="0" smtClean="0"/>
              <a:t>Manage other Knowledge Workers</a:t>
            </a:r>
          </a:p>
          <a:p>
            <a:pPr>
              <a:buNone/>
            </a:pPr>
            <a:r>
              <a:rPr lang="en-US" dirty="0" smtClean="0"/>
              <a:t/>
            </a:r>
            <a:br>
              <a:rPr lang="en-US" dirty="0" smtClean="0"/>
            </a:br>
            <a:r>
              <a:rPr lang="en-US" dirty="0" smtClean="0"/>
              <a:t>Traditional Productivity - Outputs/Inputs</a:t>
            </a:r>
            <a:br>
              <a:rPr lang="en-US" dirty="0" smtClean="0"/>
            </a:br>
            <a:r>
              <a:rPr lang="en-US" dirty="0" smtClean="0"/>
              <a:t>Knowledge Worker Productivity - Perceived Outputs/Inputs </a:t>
            </a:r>
            <a:r>
              <a:rPr lang="en-US" dirty="0" smtClean="0"/>
              <a:t>overtime</a:t>
            </a:r>
          </a:p>
          <a:p>
            <a:endParaRPr lang="en-US" u="sng" dirty="0" smtClean="0"/>
          </a:p>
          <a:p>
            <a:r>
              <a:rPr lang="en-US" u="sng" dirty="0" smtClean="0"/>
              <a:t>Characteristics </a:t>
            </a:r>
            <a:r>
              <a:rPr lang="en-US" u="sng" dirty="0" smtClean="0"/>
              <a:t>of Knowledge </a:t>
            </a:r>
            <a:r>
              <a:rPr lang="en-US" u="sng" dirty="0" smtClean="0"/>
              <a:t>Workers</a:t>
            </a:r>
          </a:p>
          <a:p>
            <a:pPr lvl="1"/>
            <a:r>
              <a:rPr lang="en-US" dirty="0" smtClean="0"/>
              <a:t>High </a:t>
            </a:r>
            <a:r>
              <a:rPr lang="en-US" dirty="0" smtClean="0"/>
              <a:t>level of expertise</a:t>
            </a:r>
          </a:p>
          <a:p>
            <a:pPr lvl="1"/>
            <a:r>
              <a:rPr lang="en-US" dirty="0" smtClean="0"/>
              <a:t>Autonomous</a:t>
            </a:r>
          </a:p>
          <a:p>
            <a:pPr lvl="1"/>
            <a:r>
              <a:rPr lang="en-US" dirty="0" smtClean="0"/>
              <a:t>Job Involvement</a:t>
            </a:r>
          </a:p>
          <a:p>
            <a:pPr lvl="1"/>
            <a:r>
              <a:rPr lang="en-US" dirty="0" smtClean="0"/>
              <a:t>Stimulating social interaction </a:t>
            </a:r>
            <a:r>
              <a:rPr lang="en-US" dirty="0" smtClean="0"/>
              <a:t>patterns</a:t>
            </a:r>
          </a:p>
          <a:p>
            <a:endParaRPr lang="en-US" u="sng" dirty="0" smtClean="0"/>
          </a:p>
          <a:p>
            <a:r>
              <a:rPr lang="en-US" u="sng" dirty="0" smtClean="0"/>
              <a:t>Management </a:t>
            </a:r>
            <a:r>
              <a:rPr lang="en-US" u="sng" dirty="0" smtClean="0"/>
              <a:t>&amp; Organizational Culture Needs of Knowledge </a:t>
            </a:r>
            <a:r>
              <a:rPr lang="en-US" u="sng" dirty="0" smtClean="0"/>
              <a:t>Workers</a:t>
            </a:r>
          </a:p>
          <a:p>
            <a:pPr lvl="1"/>
            <a:r>
              <a:rPr lang="en-US" dirty="0" smtClean="0"/>
              <a:t>Supportive </a:t>
            </a:r>
            <a:r>
              <a:rPr lang="en-US" dirty="0" smtClean="0"/>
              <a:t>work climate</a:t>
            </a:r>
          </a:p>
          <a:p>
            <a:pPr lvl="1"/>
            <a:r>
              <a:rPr lang="en-US" dirty="0" smtClean="0"/>
              <a:t>Participation leadership interaction style</a:t>
            </a:r>
          </a:p>
          <a:p>
            <a:pPr lvl="1"/>
            <a:r>
              <a:rPr lang="en-US" dirty="0" smtClean="0"/>
              <a:t>Access to resources</a:t>
            </a:r>
          </a:p>
          <a:p>
            <a:pPr lvl="1"/>
            <a:r>
              <a:rPr lang="en-US" dirty="0" smtClean="0"/>
              <a:t>Positive interactions</a:t>
            </a:r>
          </a:p>
          <a:p>
            <a:endParaRPr lang="en-US" dirty="0"/>
          </a:p>
        </p:txBody>
      </p:sp>
      <p:sp>
        <p:nvSpPr>
          <p:cNvPr id="3" name="Title 2"/>
          <p:cNvSpPr>
            <a:spLocks noGrp="1"/>
          </p:cNvSpPr>
          <p:nvPr>
            <p:ph type="title"/>
          </p:nvPr>
        </p:nvSpPr>
        <p:spPr/>
        <p:txBody>
          <a:bodyPr/>
          <a:lstStyle/>
          <a:p>
            <a:r>
              <a:rPr lang="en-US" dirty="0" smtClean="0"/>
              <a:t>Knowledge Workers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u="sng" dirty="0" smtClean="0"/>
              <a:t>Issues </a:t>
            </a:r>
            <a:r>
              <a:rPr lang="en-US" u="sng" dirty="0" smtClean="0"/>
              <a:t>with Managing Knowledge </a:t>
            </a:r>
            <a:r>
              <a:rPr lang="en-US" u="sng" dirty="0" smtClean="0"/>
              <a:t>Workers</a:t>
            </a:r>
            <a:endParaRPr lang="en-US" u="sng" dirty="0" smtClean="0"/>
          </a:p>
          <a:p>
            <a:pPr lvl="1"/>
            <a:r>
              <a:rPr lang="en-US" dirty="0" smtClean="0"/>
              <a:t>Division </a:t>
            </a:r>
            <a:r>
              <a:rPr lang="en-US" dirty="0" smtClean="0"/>
              <a:t>and integration of labor</a:t>
            </a:r>
          </a:p>
          <a:p>
            <a:pPr lvl="1"/>
            <a:r>
              <a:rPr lang="en-US" dirty="0" smtClean="0"/>
              <a:t>Assessment of Intangible work</a:t>
            </a:r>
          </a:p>
          <a:p>
            <a:pPr lvl="1"/>
            <a:r>
              <a:rPr lang="en-US" dirty="0" smtClean="0"/>
              <a:t>Workload and staffing</a:t>
            </a:r>
          </a:p>
          <a:p>
            <a:pPr lvl="1"/>
            <a:r>
              <a:rPr lang="en-US" dirty="0" smtClean="0"/>
              <a:t>Identified strengths and </a:t>
            </a:r>
            <a:r>
              <a:rPr lang="en-US" dirty="0" smtClean="0"/>
              <a:t>weaknesses</a:t>
            </a:r>
          </a:p>
          <a:p>
            <a:endParaRPr lang="en-US" u="sng" dirty="0" smtClean="0"/>
          </a:p>
          <a:p>
            <a:r>
              <a:rPr lang="en-US" u="sng" dirty="0" smtClean="0"/>
              <a:t>What </a:t>
            </a:r>
            <a:r>
              <a:rPr lang="en-US" u="sng" dirty="0" smtClean="0"/>
              <a:t>can you do to motivate Knowledge Workers?</a:t>
            </a:r>
            <a:br>
              <a:rPr lang="en-US" u="sng" dirty="0" smtClean="0"/>
            </a:br>
            <a:r>
              <a:rPr lang="en-US" dirty="0" smtClean="0"/>
              <a:t>Strong knowledge workers are intrinsically motivated, so allow them to run full steam and only pull back the reigns when absolutely necessary.</a:t>
            </a:r>
          </a:p>
          <a:p>
            <a:pPr lvl="1"/>
            <a:r>
              <a:rPr lang="en-US" dirty="0" smtClean="0"/>
              <a:t>Provide them with intriguing and interesting projects and tasks; keeping things fresh, keeps knowledge workers engaged.</a:t>
            </a:r>
          </a:p>
          <a:p>
            <a:pPr lvl="1"/>
            <a:r>
              <a:rPr lang="en-US" dirty="0" smtClean="0"/>
              <a:t>Develop a sense of pride within your organization</a:t>
            </a:r>
          </a:p>
          <a:p>
            <a:endParaRPr lang="en-US" dirty="0"/>
          </a:p>
        </p:txBody>
      </p:sp>
      <p:sp>
        <p:nvSpPr>
          <p:cNvPr id="3" name="Title 2"/>
          <p:cNvSpPr>
            <a:spLocks noGrp="1"/>
          </p:cNvSpPr>
          <p:nvPr>
            <p:ph type="title"/>
          </p:nvPr>
        </p:nvSpPr>
        <p:spPr/>
        <p:txBody>
          <a:bodyPr/>
          <a:lstStyle/>
          <a:p>
            <a:r>
              <a:rPr lang="en-US" dirty="0" smtClean="0"/>
              <a:t>Knowledge Workers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fontScale="85000" lnSpcReduction="20000"/>
          </a:bodyPr>
          <a:lstStyle/>
          <a:p>
            <a:r>
              <a:rPr lang="en-US" dirty="0" smtClean="0"/>
              <a:t>1</a:t>
            </a:r>
            <a:r>
              <a:rPr lang="en-US" dirty="0" smtClean="0"/>
              <a:t>.  Optimize Performance and Gain Competitive Advantage by Creating Innovative Teams comprised of representatives from a wide variety of functions. (Increase Functional </a:t>
            </a:r>
            <a:r>
              <a:rPr lang="en-US" dirty="0" smtClean="0"/>
              <a:t>Diversity)</a:t>
            </a:r>
          </a:p>
          <a:p>
            <a:r>
              <a:rPr lang="en-US" dirty="0" smtClean="0"/>
              <a:t>2</a:t>
            </a:r>
            <a:r>
              <a:rPr lang="en-US" dirty="0" smtClean="0"/>
              <a:t>. Maximize Inclusion by encouraging collaborative learning.  Help your team members learn from one another. </a:t>
            </a:r>
            <a:endParaRPr lang="en-US" dirty="0" smtClean="0"/>
          </a:p>
          <a:p>
            <a:r>
              <a:rPr lang="en-US" dirty="0" smtClean="0"/>
              <a:t>3</a:t>
            </a:r>
            <a:r>
              <a:rPr lang="en-US" dirty="0" smtClean="0"/>
              <a:t>.  Use creative methods to cultivate psychological safety in your team (members with unique perspectives must feel comfortable voicing their own opinions.)  Brainstorming is </a:t>
            </a:r>
            <a:r>
              <a:rPr lang="en-US" dirty="0" smtClean="0"/>
              <a:t>brain-forming.</a:t>
            </a:r>
          </a:p>
          <a:p>
            <a:r>
              <a:rPr lang="en-US" dirty="0" smtClean="0"/>
              <a:t>4</a:t>
            </a:r>
            <a:r>
              <a:rPr lang="en-US" dirty="0" smtClean="0"/>
              <a:t>. Use “skip-level” methods to foster candid and open discussion and feedback without fear of </a:t>
            </a:r>
            <a:r>
              <a:rPr lang="en-US" dirty="0" smtClean="0"/>
              <a:t>retribution.</a:t>
            </a:r>
          </a:p>
          <a:p>
            <a:r>
              <a:rPr lang="en-US" dirty="0" smtClean="0"/>
              <a:t>5</a:t>
            </a:r>
            <a:r>
              <a:rPr lang="en-US" dirty="0" smtClean="0"/>
              <a:t>.  Don’t take the easy path and settle for shared mindsets. Innovation is radical, do radical things to achieve it.  </a:t>
            </a:r>
            <a:endParaRPr lang="en-US" dirty="0"/>
          </a:p>
        </p:txBody>
      </p:sp>
      <p:sp>
        <p:nvSpPr>
          <p:cNvPr id="3" name="Title 2"/>
          <p:cNvSpPr>
            <a:spLocks noGrp="1"/>
          </p:cNvSpPr>
          <p:nvPr>
            <p:ph type="title"/>
          </p:nvPr>
        </p:nvSpPr>
        <p:spPr/>
        <p:txBody>
          <a:bodyPr>
            <a:normAutofit fontScale="90000"/>
          </a:bodyPr>
          <a:lstStyle/>
          <a:p>
            <a:r>
              <a:rPr lang="en-US" dirty="0" smtClean="0"/>
              <a:t>Policies for Facilitating </a:t>
            </a:r>
            <a:r>
              <a:rPr lang="en-US" dirty="0" smtClean="0"/>
              <a:t>Diversity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05800" cy="5071872"/>
          </a:xfrm>
        </p:spPr>
        <p:txBody>
          <a:bodyPr>
            <a:normAutofit fontScale="70000" lnSpcReduction="20000"/>
          </a:bodyPr>
          <a:lstStyle/>
          <a:p>
            <a:r>
              <a:rPr lang="en-US" dirty="0" smtClean="0"/>
              <a:t>When looking at employee culture, it is important to understand that two dimensions of an organization can be analyze, employee satisfaction and effectiveness.  Focusing on how culture relates to employee effectiveness, this article reviews a study completed at 99 hospitals which assessed the relationship between organizational culture, patient satisfaction, and controllable expenses.  In order to review the relationship between culture and effectiveness, we need to understand the many dimensions of an organizations culture.</a:t>
            </a:r>
            <a:br>
              <a:rPr lang="en-US" dirty="0" smtClean="0"/>
            </a:br>
            <a:endParaRPr lang="en-US" dirty="0" smtClean="0"/>
          </a:p>
          <a:p>
            <a:r>
              <a:rPr lang="en-US" dirty="0" smtClean="0"/>
              <a:t>CVF </a:t>
            </a:r>
            <a:r>
              <a:rPr lang="en-US" dirty="0" smtClean="0"/>
              <a:t>Domains of Organizational </a:t>
            </a:r>
            <a:r>
              <a:rPr lang="en-US" dirty="0" smtClean="0"/>
              <a:t>Culture:</a:t>
            </a:r>
          </a:p>
          <a:p>
            <a:pPr lvl="1"/>
            <a:r>
              <a:rPr lang="en-US" dirty="0" smtClean="0"/>
              <a:t>Group </a:t>
            </a:r>
            <a:r>
              <a:rPr lang="en-US" dirty="0" smtClean="0"/>
              <a:t>Culture - Group dynamics and having a sense of belonging to the group</a:t>
            </a:r>
          </a:p>
          <a:p>
            <a:pPr lvl="1"/>
            <a:r>
              <a:rPr lang="en-US" dirty="0" smtClean="0"/>
              <a:t>Developmental Culture - Orientation to change and adaptation in hopes of growing the organization.</a:t>
            </a:r>
          </a:p>
          <a:p>
            <a:pPr lvl="1"/>
            <a:r>
              <a:rPr lang="en-US" dirty="0" smtClean="0"/>
              <a:t>Rational Culture - Goal setting and attainment as a form of directing employee behavior towards the external environment</a:t>
            </a:r>
          </a:p>
          <a:p>
            <a:pPr lvl="1"/>
            <a:r>
              <a:rPr lang="en-US" dirty="0" smtClean="0"/>
              <a:t>Hierarchical Culture - Uniformity and coordination with an emphasis on internal efficiency</a:t>
            </a:r>
          </a:p>
          <a:p>
            <a:pPr lvl="1"/>
            <a:r>
              <a:rPr lang="en-US" dirty="0" smtClean="0"/>
              <a:t>Balanced Culture - when values associated with each of the other four domains are strongly </a:t>
            </a:r>
            <a:r>
              <a:rPr lang="en-US" dirty="0" smtClean="0"/>
              <a:t>held</a:t>
            </a:r>
            <a:endParaRPr lang="en-US" dirty="0" smtClean="0"/>
          </a:p>
        </p:txBody>
      </p:sp>
      <p:sp>
        <p:nvSpPr>
          <p:cNvPr id="3" name="Title 2"/>
          <p:cNvSpPr>
            <a:spLocks noGrp="1"/>
          </p:cNvSpPr>
          <p:nvPr>
            <p:ph type="title"/>
          </p:nvPr>
        </p:nvSpPr>
        <p:spPr/>
        <p:txBody>
          <a:bodyPr>
            <a:normAutofit fontScale="90000"/>
          </a:bodyPr>
          <a:lstStyle/>
          <a:p>
            <a:r>
              <a:rPr lang="en-US" dirty="0" smtClean="0"/>
              <a:t>Organizational Culture and Effectiveness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TotalTime>
  <Words>492</Words>
  <Application>Microsoft Office PowerPoint</Application>
  <PresentationFormat>On-screen Show (4:3)</PresentationFormat>
  <Paragraphs>109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Chapter 8 –  Organizational Culture</vt:lpstr>
      <vt:lpstr>Introduction to Organizational Culture</vt:lpstr>
      <vt:lpstr>Organizational Culture</vt:lpstr>
      <vt:lpstr>Organizational Culture</vt:lpstr>
      <vt:lpstr>Slide 5</vt:lpstr>
      <vt:lpstr>Knowledge Workers</vt:lpstr>
      <vt:lpstr>Knowledge Workers</vt:lpstr>
      <vt:lpstr>Policies for Facilitating Diversity</vt:lpstr>
      <vt:lpstr>Organizational Culture and Effectiveness</vt:lpstr>
      <vt:lpstr>Organizational Culture and Effectiveness</vt:lpstr>
      <vt:lpstr>Four Faces of Organizational Culture</vt:lpstr>
      <vt:lpstr>Four Faces of Organizational Culture</vt:lpstr>
      <vt:lpstr>Organizational Culture Assessment Exercise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  Organizational Culture</dc:title>
  <dc:creator>TheShulfers-PC</dc:creator>
  <cp:lastModifiedBy>TheShulfers-PC</cp:lastModifiedBy>
  <cp:revision>2</cp:revision>
  <dcterms:created xsi:type="dcterms:W3CDTF">2013-12-08T19:22:42Z</dcterms:created>
  <dcterms:modified xsi:type="dcterms:W3CDTF">2013-12-08T19:34:19Z</dcterms:modified>
</cp:coreProperties>
</file>