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7BCF33-3625-4F0F-8419-C5E0DDE85046}" type="datetimeFigureOut">
              <a:rPr lang="en-US" smtClean="0"/>
              <a:t>12/8/2013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893445-D6E1-419E-A83A-DE064F1A88F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893445-D6E1-419E-A83A-DE064F1A88F5}"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893445-D6E1-419E-A83A-DE064F1A88F5}"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893445-D6E1-419E-A83A-DE064F1A88F5}"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893445-D6E1-419E-A83A-DE064F1A88F5}"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893445-D6E1-419E-A83A-DE064F1A88F5}" type="slidenum">
              <a:rPr lang="en-US" smtClean="0"/>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893445-D6E1-419E-A83A-DE064F1A88F5}"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893445-D6E1-419E-A83A-DE064F1A88F5}"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893445-D6E1-419E-A83A-DE064F1A88F5}"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893445-D6E1-419E-A83A-DE064F1A88F5}"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893445-D6E1-419E-A83A-DE064F1A88F5}"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893445-D6E1-419E-A83A-DE064F1A88F5}"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893445-D6E1-419E-A83A-DE064F1A88F5}"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893445-D6E1-419E-A83A-DE064F1A88F5}"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C80469F-D8EF-43CA-8EB6-F1BDEC3477BA}" type="datetimeFigureOut">
              <a:rPr lang="en-US" smtClean="0"/>
              <a:t>12/8/2013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2872DBD-64A3-455C-B7C5-7F629F64D03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80469F-D8EF-43CA-8EB6-F1BDEC3477BA}" type="datetimeFigureOut">
              <a:rPr lang="en-US" smtClean="0"/>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2872DBD-64A3-455C-B7C5-7F629F64D0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80469F-D8EF-43CA-8EB6-F1BDEC3477BA}" type="datetimeFigureOut">
              <a:rPr lang="en-US" smtClean="0"/>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2872DBD-64A3-455C-B7C5-7F629F64D0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80469F-D8EF-43CA-8EB6-F1BDEC3477BA}" type="datetimeFigureOut">
              <a:rPr lang="en-US" smtClean="0"/>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2872DBD-64A3-455C-B7C5-7F629F64D03F}"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C80469F-D8EF-43CA-8EB6-F1BDEC3477BA}" type="datetimeFigureOut">
              <a:rPr lang="en-US" smtClean="0"/>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2872DBD-64A3-455C-B7C5-7F629F64D03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C80469F-D8EF-43CA-8EB6-F1BDEC3477BA}" type="datetimeFigureOut">
              <a:rPr lang="en-US" smtClean="0"/>
              <a:t>12/8/2013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2872DBD-64A3-455C-B7C5-7F629F64D03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C80469F-D8EF-43CA-8EB6-F1BDEC3477BA}" type="datetimeFigureOut">
              <a:rPr lang="en-US" smtClean="0"/>
              <a:t>12/8/2013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2872DBD-64A3-455C-B7C5-7F629F64D03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C80469F-D8EF-43CA-8EB6-F1BDEC3477BA}" type="datetimeFigureOut">
              <a:rPr lang="en-US" smtClean="0"/>
              <a:t>12/8/2013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2872DBD-64A3-455C-B7C5-7F629F64D03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C80469F-D8EF-43CA-8EB6-F1BDEC3477BA}" type="datetimeFigureOut">
              <a:rPr lang="en-US" smtClean="0"/>
              <a:t>12/8/2013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2872DBD-64A3-455C-B7C5-7F629F64D0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C80469F-D8EF-43CA-8EB6-F1BDEC3477BA}" type="datetimeFigureOut">
              <a:rPr lang="en-US" smtClean="0"/>
              <a:t>12/8/2013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2872DBD-64A3-455C-B7C5-7F629F64D03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C80469F-D8EF-43CA-8EB6-F1BDEC3477BA}" type="datetimeFigureOut">
              <a:rPr lang="en-US" smtClean="0"/>
              <a:t>12/8/2013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2872DBD-64A3-455C-B7C5-7F629F64D03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C80469F-D8EF-43CA-8EB6-F1BDEC3477BA}" type="datetimeFigureOut">
              <a:rPr lang="en-US" smtClean="0"/>
              <a:t>12/8/2013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2872DBD-64A3-455C-B7C5-7F629F64D03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Word_Document1.docx"/></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6 – </a:t>
            </a:r>
            <a:br>
              <a:rPr lang="en-US" dirty="0" smtClean="0"/>
            </a:br>
            <a:r>
              <a:rPr lang="en-US" dirty="0" smtClean="0"/>
              <a:t>Groups and Teams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Choose / rank </a:t>
            </a:r>
            <a:r>
              <a:rPr lang="en-US" b="1" i="1" dirty="0" smtClean="0"/>
              <a:t>people</a:t>
            </a:r>
            <a:r>
              <a:rPr lang="en-US" dirty="0" smtClean="0"/>
              <a:t> in terms of who will get to live or die in situations with limited survival resources:</a:t>
            </a:r>
            <a:br>
              <a:rPr lang="en-US" dirty="0" smtClean="0"/>
            </a:br>
            <a:r>
              <a:rPr lang="en-US" dirty="0" smtClean="0"/>
              <a:t>Participants role play characters (a bit like a Murder Mystery)</a:t>
            </a:r>
          </a:p>
          <a:p>
            <a:r>
              <a:rPr lang="en-US" dirty="0" smtClean="0"/>
              <a:t>Can lead to high emotions; people get intensely engaged, particularly when choosing who will survive, and none of the decisions are easy.</a:t>
            </a:r>
          </a:p>
          <a:p>
            <a:r>
              <a:rPr lang="en-US" dirty="0" smtClean="0"/>
              <a:t>No right answers - any so-called "correct" answers are based on debatable values (e.g., ageism, sexism, racism)</a:t>
            </a:r>
          </a:p>
          <a:p>
            <a:r>
              <a:rPr lang="en-US" dirty="0" smtClean="0"/>
              <a:t>Highlights individual's dispositions, group processes and decision making</a:t>
            </a:r>
          </a:p>
          <a:p>
            <a:r>
              <a:rPr lang="en-US" dirty="0" smtClean="0"/>
              <a:t>Possible scenarios:</a:t>
            </a:r>
          </a:p>
          <a:p>
            <a:pPr lvl="1"/>
            <a:r>
              <a:rPr lang="en-US" dirty="0" smtClean="0"/>
              <a:t>Plane crash survivors</a:t>
            </a:r>
          </a:p>
          <a:p>
            <a:pPr lvl="1"/>
            <a:r>
              <a:rPr lang="en-US" dirty="0" smtClean="0"/>
              <a:t>Nuclear war shelter</a:t>
            </a:r>
          </a:p>
          <a:p>
            <a:pPr lvl="1"/>
            <a:r>
              <a:rPr lang="en-US" dirty="0" smtClean="0"/>
              <a:t>Oxygen dwindling (space, moon, mars)</a:t>
            </a:r>
          </a:p>
          <a:p>
            <a:pPr lvl="1"/>
            <a:r>
              <a:rPr lang="en-US" dirty="0" smtClean="0"/>
              <a:t>Lifeboat / Sinking ship (sea)</a:t>
            </a:r>
          </a:p>
          <a:p>
            <a:r>
              <a:rPr lang="en-US" dirty="0" smtClean="0"/>
              <a:t>Variations Appoint a time keeper in each group and encourage them to be the person who monitors the progress of the group towards achieving consensus within the time frame.</a:t>
            </a:r>
          </a:p>
          <a:p>
            <a:endParaRPr lang="en-US" dirty="0"/>
          </a:p>
        </p:txBody>
      </p:sp>
      <p:sp>
        <p:nvSpPr>
          <p:cNvPr id="3" name="Title 2"/>
          <p:cNvSpPr>
            <a:spLocks noGrp="1"/>
          </p:cNvSpPr>
          <p:nvPr>
            <p:ph type="title"/>
          </p:nvPr>
        </p:nvSpPr>
        <p:spPr/>
        <p:txBody>
          <a:bodyPr/>
          <a:lstStyle/>
          <a:p>
            <a:r>
              <a:rPr lang="en-US" dirty="0" smtClean="0"/>
              <a:t>Holocaust Survivor Exercise</a:t>
            </a:r>
            <a:endParaRPr lang="en-US" dirty="0"/>
          </a:p>
        </p:txBody>
      </p:sp>
      <p:graphicFrame>
        <p:nvGraphicFramePr>
          <p:cNvPr id="5" name="Object 4"/>
          <p:cNvGraphicFramePr>
            <a:graphicFrameLocks noChangeAspect="1"/>
          </p:cNvGraphicFramePr>
          <p:nvPr/>
        </p:nvGraphicFramePr>
        <p:xfrm>
          <a:off x="6248400" y="3733800"/>
          <a:ext cx="1752600" cy="1478756"/>
        </p:xfrm>
        <a:graphic>
          <a:graphicData uri="http://schemas.openxmlformats.org/presentationml/2006/ole">
            <p:oleObj spid="_x0000_s1027" name="Document" showAsIcon="1" r:id="rId4" imgW="914400" imgH="771480" progId="Word.Document.12">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To emphasis individual versus group decision making, split the session into three parts: </a:t>
            </a:r>
          </a:p>
          <a:p>
            <a:pPr lvl="1"/>
            <a:r>
              <a:rPr lang="en-US" dirty="0" smtClean="0"/>
              <a:t>Individuals make their own selections first, on paper (5-10 minutes)</a:t>
            </a:r>
          </a:p>
          <a:p>
            <a:pPr lvl="1"/>
            <a:r>
              <a:rPr lang="en-US" dirty="0" smtClean="0"/>
              <a:t>Groups (or sub-groups) then discuss and create a group decision</a:t>
            </a:r>
          </a:p>
          <a:p>
            <a:pPr lvl="1"/>
            <a:r>
              <a:rPr lang="en-US" dirty="0" smtClean="0"/>
              <a:t>Compare individual and group performances, e.g.,:</a:t>
            </a:r>
          </a:p>
          <a:p>
            <a:pPr lvl="2"/>
            <a:r>
              <a:rPr lang="en-US" dirty="0" smtClean="0"/>
              <a:t>For equipment scenarios, group decisions are usually more accurate than individual answers, helping to illustrate the importance of collaborative group decision-making.</a:t>
            </a:r>
          </a:p>
          <a:p>
            <a:pPr lvl="2"/>
            <a:r>
              <a:rPr lang="en-US" dirty="0" smtClean="0"/>
              <a:t>For people scenarios, score individuals according to how close the group's decision was to their own selections of who is to live and die (an indicator of each person's influence over the group).</a:t>
            </a:r>
          </a:p>
          <a:p>
            <a:endParaRPr lang="en-US" dirty="0"/>
          </a:p>
        </p:txBody>
      </p:sp>
      <p:sp>
        <p:nvSpPr>
          <p:cNvPr id="3" name="Title 2"/>
          <p:cNvSpPr>
            <a:spLocks noGrp="1"/>
          </p:cNvSpPr>
          <p:nvPr>
            <p:ph type="title"/>
          </p:nvPr>
        </p:nvSpPr>
        <p:spPr/>
        <p:txBody>
          <a:bodyPr/>
          <a:lstStyle/>
          <a:p>
            <a:r>
              <a:rPr lang="en-US" dirty="0" smtClean="0"/>
              <a:t>Holocaust Survivor Exercise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Possible Debrief Questions </a:t>
            </a:r>
          </a:p>
          <a:p>
            <a:pPr lvl="1"/>
            <a:r>
              <a:rPr lang="en-US" dirty="0" smtClean="0"/>
              <a:t>How were decisions made?</a:t>
            </a:r>
          </a:p>
          <a:p>
            <a:pPr lvl="1"/>
            <a:r>
              <a:rPr lang="en-US" dirty="0" smtClean="0"/>
              <a:t>Who influenced the decisions and how?</a:t>
            </a:r>
          </a:p>
          <a:p>
            <a:pPr lvl="1"/>
            <a:r>
              <a:rPr lang="en-US" dirty="0" smtClean="0"/>
              <a:t>How could better decisions have been made?</a:t>
            </a:r>
          </a:p>
          <a:p>
            <a:pPr lvl="1"/>
            <a:r>
              <a:rPr lang="en-US" dirty="0" smtClean="0"/>
              <a:t>Did people listen to each other? if not why not?</a:t>
            </a:r>
          </a:p>
          <a:p>
            <a:pPr lvl="1"/>
            <a:r>
              <a:rPr lang="en-US" dirty="0" smtClean="0"/>
              <a:t>What roles did group members adopt?</a:t>
            </a:r>
          </a:p>
          <a:p>
            <a:pPr lvl="1"/>
            <a:r>
              <a:rPr lang="en-US" dirty="0" smtClean="0"/>
              <a:t>How was conflict managed?</a:t>
            </a:r>
          </a:p>
          <a:p>
            <a:pPr lvl="1"/>
            <a:r>
              <a:rPr lang="en-US" dirty="0" smtClean="0"/>
              <a:t>What kinds of behavior helped or hindered the group?</a:t>
            </a:r>
          </a:p>
          <a:p>
            <a:pPr lvl="1"/>
            <a:r>
              <a:rPr lang="en-US" dirty="0" smtClean="0"/>
              <a:t>How did people feel about the decisions?</a:t>
            </a:r>
          </a:p>
          <a:p>
            <a:pPr lvl="1"/>
            <a:r>
              <a:rPr lang="en-US" dirty="0" smtClean="0"/>
              <a:t>How satisfied was each person with the decision (ask each participant to rate his / her satisfaction out of 10, then obtain a group average and compare / discuss with other groups' satisfaction levels)</a:t>
            </a:r>
          </a:p>
          <a:p>
            <a:pPr lvl="1"/>
            <a:r>
              <a:rPr lang="en-US" dirty="0" smtClean="0"/>
              <a:t>What have you learnt about the functioning of this group?</a:t>
            </a:r>
          </a:p>
          <a:p>
            <a:pPr lvl="1"/>
            <a:r>
              <a:rPr lang="en-US" dirty="0" smtClean="0"/>
              <a:t>How would you do the activity differently if you were asked to do it again?</a:t>
            </a:r>
          </a:p>
          <a:p>
            <a:pPr lvl="1"/>
            <a:r>
              <a:rPr lang="en-US" dirty="0" smtClean="0"/>
              <a:t>What situations at work/home/school do you think are like this exercise</a:t>
            </a:r>
            <a:r>
              <a:rPr lang="en-US" dirty="0" smtClean="0"/>
              <a:t>?</a:t>
            </a:r>
            <a:endParaRPr lang="en-US" dirty="0" smtClean="0"/>
          </a:p>
        </p:txBody>
      </p:sp>
      <p:sp>
        <p:nvSpPr>
          <p:cNvPr id="3" name="Title 2"/>
          <p:cNvSpPr>
            <a:spLocks noGrp="1"/>
          </p:cNvSpPr>
          <p:nvPr>
            <p:ph type="title"/>
          </p:nvPr>
        </p:nvSpPr>
        <p:spPr/>
        <p:txBody>
          <a:bodyPr/>
          <a:lstStyle/>
          <a:p>
            <a:r>
              <a:rPr lang="en-US" dirty="0" smtClean="0"/>
              <a:t>Holocaust Survivor Exercise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err="1" smtClean="0"/>
              <a:t>Kirkman</a:t>
            </a:r>
            <a:r>
              <a:rPr lang="en-US" dirty="0" smtClean="0"/>
              <a:t>, Bradley L.; Rosen, Benson Organizational Dynamics, </a:t>
            </a:r>
            <a:r>
              <a:rPr lang="en-US" dirty="0" err="1" smtClean="0"/>
              <a:t>Vol</a:t>
            </a:r>
            <a:r>
              <a:rPr lang="en-US" dirty="0" smtClean="0"/>
              <a:t> 28(3), 2000, 48-66. </a:t>
            </a:r>
            <a:r>
              <a:rPr lang="en-US" dirty="0" err="1" smtClean="0"/>
              <a:t>doi</a:t>
            </a:r>
            <a:r>
              <a:rPr lang="en-US" dirty="0" smtClean="0"/>
              <a:t>: 10.1016/S0090-2616(00)88449-1</a:t>
            </a:r>
            <a:br>
              <a:rPr lang="en-US" dirty="0" smtClean="0"/>
            </a:br>
            <a:endParaRPr lang="en-US" dirty="0" smtClean="0"/>
          </a:p>
          <a:p>
            <a:r>
              <a:rPr lang="en-US" dirty="0" err="1" smtClean="0"/>
              <a:t>J.Richard</a:t>
            </a:r>
            <a:r>
              <a:rPr lang="en-US" dirty="0" smtClean="0"/>
              <a:t> </a:t>
            </a:r>
            <a:r>
              <a:rPr lang="en-US" dirty="0" err="1" smtClean="0"/>
              <a:t>Hackman</a:t>
            </a:r>
            <a:r>
              <a:rPr lang="en-US" dirty="0" smtClean="0"/>
              <a:t>, Ruth </a:t>
            </a:r>
            <a:r>
              <a:rPr lang="en-US" dirty="0" err="1" smtClean="0"/>
              <a:t>Wageman</a:t>
            </a:r>
            <a:r>
              <a:rPr lang="en-US" dirty="0" smtClean="0"/>
              <a:t>, WHEN AND HOW TEAM LEADERS MATTER, Research in Organizational Behavior, Volume 26, 2004, Pages 37-74, ISSN 0191-3085, http://dx.doi.org/10.1016/S0191-3085(04)26002-6. (http://www.sciencedirect.com/science/article/pii/S0191308504260026)</a:t>
            </a:r>
            <a:br>
              <a:rPr lang="en-US" dirty="0" smtClean="0"/>
            </a:br>
            <a:endParaRPr lang="en-US" dirty="0" smtClean="0"/>
          </a:p>
          <a:p>
            <a:r>
              <a:rPr lang="en-US" dirty="0" smtClean="0"/>
              <a:t>Francesco </a:t>
            </a:r>
            <a:r>
              <a:rPr lang="en-US" dirty="0" err="1" smtClean="0"/>
              <a:t>Guala</a:t>
            </a:r>
            <a:r>
              <a:rPr lang="en-US" dirty="0" smtClean="0"/>
              <a:t>, Luigi </a:t>
            </a:r>
            <a:r>
              <a:rPr lang="en-US" dirty="0" err="1" smtClean="0"/>
              <a:t>Mittone</a:t>
            </a:r>
            <a:r>
              <a:rPr lang="en-US" dirty="0" smtClean="0"/>
              <a:t>, </a:t>
            </a:r>
            <a:r>
              <a:rPr lang="en-US" dirty="0" err="1" smtClean="0"/>
              <a:t>Matteo</a:t>
            </a:r>
            <a:r>
              <a:rPr lang="en-US" dirty="0" smtClean="0"/>
              <a:t> </a:t>
            </a:r>
            <a:r>
              <a:rPr lang="en-US" dirty="0" err="1" smtClean="0"/>
              <a:t>Ploner</a:t>
            </a:r>
            <a:r>
              <a:rPr lang="en-US" dirty="0" smtClean="0"/>
              <a:t>, Group membership, team preferences, and expectations, Journal of Economic Behavior &amp; Organization, Volume 86, February 2013, Pages 183-190, ISSN 0167-2681, http://dx.doi.org/10.1016/j.jebo.2012.12.003. (http://www.sciencedirect.com/science/article/pii/S0167268112002624) </a:t>
            </a:r>
            <a:br>
              <a:rPr lang="en-US" dirty="0" smtClean="0"/>
            </a:br>
            <a:endParaRPr lang="en-US" dirty="0" smtClean="0"/>
          </a:p>
          <a:p>
            <a:r>
              <a:rPr lang="en-US" dirty="0" smtClean="0"/>
              <a:t>http</a:t>
            </a:r>
            <a:r>
              <a:rPr lang="en-US" dirty="0" smtClean="0"/>
              <a:t>://www.wilderdom.com/games/descriptions/SurvivalScenarios.html</a:t>
            </a:r>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Some people also use the word "team" when they mean "employees." A "sales team" is a common example of this loose or perhaps euphemistic usage, though inter dependencies exist in organizations, and a sales team can be let down by poor performance on other parts of the organization upon which sales depend, like delivery, after-sales service, etc. However "sales staff" is a more precise description of the typical arrangement.</a:t>
            </a:r>
            <a:br>
              <a:rPr lang="en-US" dirty="0" smtClean="0"/>
            </a:br>
            <a:endParaRPr lang="en-US" dirty="0" smtClean="0"/>
          </a:p>
          <a:p>
            <a:r>
              <a:rPr lang="en-US" dirty="0" smtClean="0"/>
              <a:t>Groups develop into teams in four stages. The four stages are: dependency and inclusion, counter dependency and fighting, trust and structure, and work. In the first stage, group development is characterized by members' dependency on the designated leader. In the second stage, the group seeks to free itself from its dependence on the leader and groups have conflicts about goals and procedures. In the third stage, the group manages to work through the conflicts. And in the last stage, groups focus on team productivity.</a:t>
            </a:r>
            <a:endParaRPr lang="en-US" dirty="0"/>
          </a:p>
        </p:txBody>
      </p:sp>
      <p:sp>
        <p:nvSpPr>
          <p:cNvPr id="2" name="Title 1"/>
          <p:cNvSpPr>
            <a:spLocks noGrp="1"/>
          </p:cNvSpPr>
          <p:nvPr>
            <p:ph type="title"/>
          </p:nvPr>
        </p:nvSpPr>
        <p:spPr/>
        <p:txBody>
          <a:bodyPr>
            <a:normAutofit fontScale="90000"/>
          </a:bodyPr>
          <a:lstStyle/>
          <a:p>
            <a:r>
              <a:rPr lang="en-US" dirty="0" smtClean="0"/>
              <a:t>Introduction to Groups and Teams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u="sng" dirty="0" smtClean="0"/>
              <a:t>Working </a:t>
            </a:r>
            <a:r>
              <a:rPr lang="en-US" u="sng" dirty="0" smtClean="0"/>
              <a:t>Group Characteristics:</a:t>
            </a:r>
            <a:r>
              <a:rPr lang="en-US" dirty="0" smtClean="0"/>
              <a:t/>
            </a:r>
            <a:br>
              <a:rPr lang="en-US" dirty="0" smtClean="0"/>
            </a:br>
            <a:r>
              <a:rPr lang="en-US" dirty="0" smtClean="0"/>
              <a:t>Strong, clearly focused leader</a:t>
            </a:r>
          </a:p>
          <a:p>
            <a:pPr lvl="1"/>
            <a:r>
              <a:rPr lang="en-US" dirty="0" smtClean="0"/>
              <a:t>Individual accountability</a:t>
            </a:r>
          </a:p>
          <a:p>
            <a:pPr lvl="1"/>
            <a:r>
              <a:rPr lang="en-US" dirty="0" smtClean="0"/>
              <a:t>The group's purpose is the same as the broader organizational mission</a:t>
            </a:r>
          </a:p>
          <a:p>
            <a:pPr lvl="1"/>
            <a:r>
              <a:rPr lang="en-US" dirty="0" smtClean="0"/>
              <a:t>Individual work-products</a:t>
            </a:r>
          </a:p>
          <a:p>
            <a:pPr lvl="1"/>
            <a:r>
              <a:rPr lang="en-US" dirty="0" smtClean="0"/>
              <a:t>Runs efficient meetings</a:t>
            </a:r>
          </a:p>
          <a:p>
            <a:pPr lvl="1"/>
            <a:r>
              <a:rPr lang="en-US" dirty="0" smtClean="0"/>
              <a:t>Measures its effectiveness indirectly by its influence on others</a:t>
            </a:r>
          </a:p>
          <a:p>
            <a:pPr lvl="1"/>
            <a:r>
              <a:rPr lang="en-US" dirty="0" smtClean="0"/>
              <a:t>Discusses, decides, and </a:t>
            </a:r>
            <a:r>
              <a:rPr lang="en-US" dirty="0" smtClean="0"/>
              <a:t>delegates</a:t>
            </a:r>
          </a:p>
          <a:p>
            <a:r>
              <a:rPr lang="en-US" u="sng" dirty="0" smtClean="0"/>
              <a:t>Team </a:t>
            </a:r>
            <a:r>
              <a:rPr lang="en-US" u="sng" dirty="0" smtClean="0"/>
              <a:t>Characteristics:</a:t>
            </a:r>
            <a:r>
              <a:rPr lang="en-US" dirty="0" smtClean="0"/>
              <a:t/>
            </a:r>
            <a:br>
              <a:rPr lang="en-US" dirty="0" smtClean="0"/>
            </a:br>
            <a:r>
              <a:rPr lang="en-US" dirty="0" smtClean="0"/>
              <a:t>Shared leadership roles</a:t>
            </a:r>
          </a:p>
          <a:p>
            <a:pPr lvl="1"/>
            <a:r>
              <a:rPr lang="en-US" dirty="0" smtClean="0"/>
              <a:t>Individual and mutual accountability</a:t>
            </a:r>
          </a:p>
          <a:p>
            <a:pPr lvl="1"/>
            <a:r>
              <a:rPr lang="en-US" dirty="0" smtClean="0"/>
              <a:t>Specific team purpose that the team itself delivers</a:t>
            </a:r>
          </a:p>
          <a:p>
            <a:pPr lvl="1"/>
            <a:r>
              <a:rPr lang="en-US" dirty="0" smtClean="0"/>
              <a:t>Collective work-products</a:t>
            </a:r>
          </a:p>
          <a:p>
            <a:pPr lvl="1"/>
            <a:r>
              <a:rPr lang="en-US" dirty="0" smtClean="0"/>
              <a:t>Encourages open-ended discussion and active problem-solving meetings</a:t>
            </a:r>
          </a:p>
          <a:p>
            <a:pPr lvl="1"/>
            <a:r>
              <a:rPr lang="en-US" dirty="0" smtClean="0"/>
              <a:t>Measures performance directly by assessing collective work-products</a:t>
            </a:r>
          </a:p>
          <a:p>
            <a:pPr lvl="1"/>
            <a:r>
              <a:rPr lang="en-US" dirty="0" smtClean="0"/>
              <a:t>Discusses, decides and does real work together</a:t>
            </a:r>
          </a:p>
          <a:p>
            <a:endParaRPr lang="en-US" dirty="0"/>
          </a:p>
        </p:txBody>
      </p:sp>
      <p:sp>
        <p:nvSpPr>
          <p:cNvPr id="3" name="Title 2"/>
          <p:cNvSpPr>
            <a:spLocks noGrp="1"/>
          </p:cNvSpPr>
          <p:nvPr>
            <p:ph type="title"/>
          </p:nvPr>
        </p:nvSpPr>
        <p:spPr/>
        <p:txBody>
          <a:bodyPr>
            <a:normAutofit fontScale="90000"/>
          </a:bodyPr>
          <a:lstStyle/>
          <a:p>
            <a:r>
              <a:rPr lang="en-US" dirty="0" smtClean="0"/>
              <a:t>Differences between Working Groups and Teams: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smtClean="0"/>
              <a:t>Heavyweight Teams</a:t>
            </a:r>
            <a:r>
              <a:rPr lang="en-US" dirty="0" smtClean="0"/>
              <a:t> - when individuals from cross functional areas are pulled out of their functional roles to solely work on and report to a specified project</a:t>
            </a:r>
            <a:br>
              <a:rPr lang="en-US" dirty="0" smtClean="0"/>
            </a:br>
            <a:endParaRPr lang="en-US" dirty="0" smtClean="0"/>
          </a:p>
          <a:p>
            <a:r>
              <a:rPr lang="en-US" u="sng" dirty="0" smtClean="0"/>
              <a:t>Lightweight </a:t>
            </a:r>
            <a:r>
              <a:rPr lang="en-US" u="sng" dirty="0" smtClean="0"/>
              <a:t>Teams</a:t>
            </a:r>
            <a:r>
              <a:rPr lang="en-US" dirty="0" smtClean="0"/>
              <a:t> - when individuals work on a project, yet still report to their functional areas</a:t>
            </a:r>
            <a:endParaRPr lang="en-US" dirty="0"/>
          </a:p>
        </p:txBody>
      </p:sp>
      <p:sp>
        <p:nvSpPr>
          <p:cNvPr id="3" name="Title 2"/>
          <p:cNvSpPr>
            <a:spLocks noGrp="1"/>
          </p:cNvSpPr>
          <p:nvPr>
            <p:ph type="title"/>
          </p:nvPr>
        </p:nvSpPr>
        <p:spPr/>
        <p:txBody>
          <a:bodyPr/>
          <a:lstStyle/>
          <a:p>
            <a:r>
              <a:rPr lang="en-US" dirty="0" smtClean="0"/>
              <a:t>Different Types of Teams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458200" cy="5257800"/>
          </a:xfrm>
        </p:spPr>
        <p:txBody>
          <a:bodyPr>
            <a:normAutofit fontScale="62500" lnSpcReduction="20000"/>
          </a:bodyPr>
          <a:lstStyle/>
          <a:p>
            <a:r>
              <a:rPr lang="en-US" dirty="0" smtClean="0"/>
              <a:t>Many teams offer differ in their ability to </a:t>
            </a:r>
            <a:r>
              <a:rPr lang="en-US" dirty="0" smtClean="0"/>
              <a:t>perform </a:t>
            </a:r>
            <a:r>
              <a:rPr lang="en-US" dirty="0" smtClean="0"/>
              <a:t>with some exceeding managements expectations and other muddling along struggling to achieve deadline and goals.  </a:t>
            </a:r>
          </a:p>
          <a:p>
            <a:r>
              <a:rPr lang="en-US" dirty="0" smtClean="0"/>
              <a:t>Research </a:t>
            </a:r>
            <a:r>
              <a:rPr lang="en-US" dirty="0" smtClean="0"/>
              <a:t>has suggested that the complex theory of empowerment is closely associated with team effectiveness.  In order for a team be empowered they must have four experiences. </a:t>
            </a:r>
            <a:endParaRPr lang="en-US" dirty="0" smtClean="0"/>
          </a:p>
          <a:p>
            <a:pPr lvl="1"/>
            <a:r>
              <a:rPr lang="en-US" dirty="0" smtClean="0"/>
              <a:t>A </a:t>
            </a:r>
            <a:r>
              <a:rPr lang="en-US" dirty="0" smtClean="0"/>
              <a:t>sense of potency, which derives from confidence, a can-do attitude, and expertise.  </a:t>
            </a:r>
            <a:endParaRPr lang="en-US" dirty="0" smtClean="0"/>
          </a:p>
          <a:p>
            <a:pPr lvl="1"/>
            <a:r>
              <a:rPr lang="en-US" dirty="0" smtClean="0"/>
              <a:t>A </a:t>
            </a:r>
            <a:r>
              <a:rPr lang="en-US" dirty="0" smtClean="0"/>
              <a:t>sense of meaningfulness, which is associated with team members intrinsic commitment and purpose.  </a:t>
            </a:r>
            <a:endParaRPr lang="en-US" dirty="0" smtClean="0"/>
          </a:p>
          <a:p>
            <a:pPr lvl="1"/>
            <a:r>
              <a:rPr lang="en-US" dirty="0" smtClean="0"/>
              <a:t>A </a:t>
            </a:r>
            <a:r>
              <a:rPr lang="en-US" dirty="0" smtClean="0"/>
              <a:t>sense of autonomy, by being </a:t>
            </a:r>
            <a:r>
              <a:rPr lang="en-US" dirty="0" smtClean="0"/>
              <a:t>provided </a:t>
            </a:r>
            <a:r>
              <a:rPr lang="en-US" dirty="0" smtClean="0"/>
              <a:t>with the freedom, discretion and control of their projects and tasks.  </a:t>
            </a:r>
            <a:endParaRPr lang="en-US" dirty="0" smtClean="0"/>
          </a:p>
          <a:p>
            <a:pPr lvl="1"/>
            <a:r>
              <a:rPr lang="en-US" dirty="0" smtClean="0"/>
              <a:t>A </a:t>
            </a:r>
            <a:r>
              <a:rPr lang="en-US" dirty="0" smtClean="0"/>
              <a:t>sense of impact, which is brought about by the team members being able to observe the results of their labor.  </a:t>
            </a:r>
            <a:endParaRPr lang="en-US" dirty="0" smtClean="0"/>
          </a:p>
          <a:p>
            <a:r>
              <a:rPr lang="en-US" dirty="0" smtClean="0"/>
              <a:t>With </a:t>
            </a:r>
            <a:r>
              <a:rPr lang="en-US" dirty="0" smtClean="0"/>
              <a:t>each of these four experiences varying in importance among each team member, it is essential to note that a lack in just one experience can produce exponentially detrimental effects on overall team effectiveness.</a:t>
            </a:r>
            <a:br>
              <a:rPr lang="en-US" dirty="0" smtClean="0"/>
            </a:br>
            <a:endParaRPr lang="en-US" u="sng" dirty="0" smtClean="0"/>
          </a:p>
          <a:p>
            <a:r>
              <a:rPr lang="en-US" u="sng" dirty="0" smtClean="0"/>
              <a:t>What </a:t>
            </a:r>
            <a:r>
              <a:rPr lang="en-US" u="sng" dirty="0" smtClean="0"/>
              <a:t>can organizations do to produce empowered Teams?</a:t>
            </a:r>
            <a:r>
              <a:rPr lang="en-US" dirty="0" smtClean="0"/>
              <a:t/>
            </a:r>
            <a:br>
              <a:rPr lang="en-US" dirty="0" smtClean="0"/>
            </a:br>
            <a:r>
              <a:rPr lang="en-US" dirty="0" smtClean="0"/>
              <a:t>Given the efficiency advantages of empowered work teams compared to their less empowered counterparts, it is important for organizations to provide the resources and support needed to cultivate an empowered team environment.  To obtain success by utilizing empowered work teams, an organization needs to address the following aspects of their culture</a:t>
            </a:r>
            <a:r>
              <a:rPr lang="en-US" dirty="0" smtClean="0"/>
              <a:t>:</a:t>
            </a:r>
            <a:endParaRPr lang="en-US" dirty="0"/>
          </a:p>
        </p:txBody>
      </p:sp>
      <p:sp>
        <p:nvSpPr>
          <p:cNvPr id="3" name="Title 2"/>
          <p:cNvSpPr>
            <a:spLocks noGrp="1"/>
          </p:cNvSpPr>
          <p:nvPr>
            <p:ph type="title"/>
          </p:nvPr>
        </p:nvSpPr>
        <p:spPr/>
        <p:txBody>
          <a:bodyPr/>
          <a:lstStyle/>
          <a:p>
            <a:r>
              <a:rPr lang="en-US" dirty="0" smtClean="0"/>
              <a:t>Powering Up Teams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b="1" dirty="0" smtClean="0"/>
              <a:t>Leadership:</a:t>
            </a:r>
            <a:r>
              <a:rPr lang="en-US" dirty="0" smtClean="0"/>
              <a:t> Leaders of empowered teams must play the role of coaches and facilitators, supporting teams define tasks, structure activities, and monitoring progress.  The following guidelines provide a structure for leaders to alter their leadership styles to promote empowered teams: Generating high team expectations</a:t>
            </a:r>
          </a:p>
          <a:p>
            <a:pPr lvl="1"/>
            <a:r>
              <a:rPr lang="en-US" dirty="0" smtClean="0"/>
              <a:t>Creating an environment in which team members set their own team goals</a:t>
            </a:r>
          </a:p>
          <a:p>
            <a:pPr lvl="1"/>
            <a:r>
              <a:rPr lang="en-US" dirty="0" smtClean="0"/>
              <a:t>Encouraging team members to take control of their work</a:t>
            </a:r>
          </a:p>
          <a:p>
            <a:pPr lvl="1"/>
            <a:r>
              <a:rPr lang="en-US" dirty="0" smtClean="0"/>
              <a:t>Staying out of the way when team members attempt to solve work-related problems</a:t>
            </a:r>
          </a:p>
          <a:p>
            <a:pPr lvl="1"/>
            <a:r>
              <a:rPr lang="en-US" dirty="0" smtClean="0"/>
              <a:t>Displaying trust and confidence in the team's abilities</a:t>
            </a:r>
          </a:p>
          <a:p>
            <a:pPr lvl="1"/>
            <a:r>
              <a:rPr lang="en-US" dirty="0" smtClean="0"/>
              <a:t>Holding teams responsible and accountable for the work its members produce</a:t>
            </a:r>
          </a:p>
          <a:p>
            <a:r>
              <a:rPr lang="en-US" b="1" dirty="0" smtClean="0"/>
              <a:t>Production/Service Responsibilities:</a:t>
            </a:r>
            <a:r>
              <a:rPr lang="en-US" dirty="0" smtClean="0"/>
              <a:t>  By providing quality management tools teams can effectively track and make adjustments to their production process to improve productivity, quality, and customer satisfaction.  Below are a few ways that have been proven to increase team effectiveness by increasing accountability and autonomy:</a:t>
            </a:r>
            <a:br>
              <a:rPr lang="en-US" dirty="0" smtClean="0"/>
            </a:br>
            <a:r>
              <a:rPr lang="en-US" dirty="0" smtClean="0"/>
              <a:t>Set their own production standards</a:t>
            </a:r>
          </a:p>
          <a:p>
            <a:pPr lvl="1"/>
            <a:r>
              <a:rPr lang="en-US" dirty="0" smtClean="0"/>
              <a:t>Develop and monitor their own quality standards</a:t>
            </a:r>
          </a:p>
          <a:p>
            <a:pPr lvl="1"/>
            <a:r>
              <a:rPr lang="en-US" dirty="0" smtClean="0"/>
              <a:t>Take on productivity/service learning and development opportunities</a:t>
            </a:r>
          </a:p>
          <a:p>
            <a:pPr lvl="1"/>
            <a:r>
              <a:rPr lang="en-US" dirty="0" smtClean="0"/>
              <a:t>Handle tier own problems with internal and external customers</a:t>
            </a:r>
          </a:p>
          <a:p>
            <a:pPr lvl="1"/>
            <a:r>
              <a:rPr lang="en-US" dirty="0" smtClean="0"/>
              <a:t>Work with a whole product or service, not just a few elements</a:t>
            </a:r>
          </a:p>
          <a:p>
            <a:endParaRPr lang="en-US" dirty="0"/>
          </a:p>
        </p:txBody>
      </p:sp>
      <p:sp>
        <p:nvSpPr>
          <p:cNvPr id="3" name="Title 2"/>
          <p:cNvSpPr>
            <a:spLocks noGrp="1"/>
          </p:cNvSpPr>
          <p:nvPr>
            <p:ph type="title"/>
          </p:nvPr>
        </p:nvSpPr>
        <p:spPr/>
        <p:txBody>
          <a:bodyPr/>
          <a:lstStyle/>
          <a:p>
            <a:r>
              <a:rPr lang="en-US" dirty="0" smtClean="0"/>
              <a:t>Powering Up Teams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b="1" dirty="0" smtClean="0"/>
              <a:t>Human Resources Management Policies: </a:t>
            </a:r>
            <a:r>
              <a:rPr lang="en-US" dirty="0" smtClean="0"/>
              <a:t> To further develop the team aspect in organizations, the human resources department can promote the interconnectivity of team members by creating on-boarding and development policies linked to the following:</a:t>
            </a:r>
            <a:br>
              <a:rPr lang="en-US" dirty="0" smtClean="0"/>
            </a:br>
            <a:r>
              <a:rPr lang="en-US" dirty="0" smtClean="0"/>
              <a:t>Team-based reward systems</a:t>
            </a:r>
          </a:p>
          <a:p>
            <a:pPr lvl="1"/>
            <a:r>
              <a:rPr lang="en-US" dirty="0" smtClean="0"/>
              <a:t>Cross-training of team members on jobs within their team</a:t>
            </a:r>
          </a:p>
          <a:p>
            <a:pPr lvl="1"/>
            <a:r>
              <a:rPr lang="en-US" dirty="0" smtClean="0"/>
              <a:t>Cross-training of team members on jobs in other teams</a:t>
            </a:r>
          </a:p>
          <a:p>
            <a:pPr lvl="1"/>
            <a:r>
              <a:rPr lang="en-US" dirty="0" smtClean="0"/>
              <a:t>Responsibility for hiring, training, punishment, and firing</a:t>
            </a:r>
          </a:p>
          <a:p>
            <a:pPr lvl="1"/>
            <a:r>
              <a:rPr lang="en-US" dirty="0" smtClean="0"/>
              <a:t>Peer Evaluations</a:t>
            </a:r>
          </a:p>
          <a:p>
            <a:r>
              <a:rPr lang="en-US" b="1" dirty="0" smtClean="0"/>
              <a:t>Social Structure:</a:t>
            </a:r>
            <a:r>
              <a:rPr lang="en-US" dirty="0" smtClean="0"/>
              <a:t> Since organizations are political in nature, the importance of developing understanding, networking, support, coalitions, and building consensus forms the fourth and final building block to developing empowered teams.  Organizations can spur these social improvements by engaging in the following activities: </a:t>
            </a:r>
            <a:endParaRPr lang="en-US" dirty="0" smtClean="0"/>
          </a:p>
          <a:p>
            <a:pPr lvl="1"/>
            <a:r>
              <a:rPr lang="en-US" dirty="0" smtClean="0"/>
              <a:t>Support </a:t>
            </a:r>
            <a:r>
              <a:rPr lang="en-US" dirty="0" smtClean="0"/>
              <a:t>from other teams and departments</a:t>
            </a:r>
          </a:p>
          <a:p>
            <a:pPr lvl="1"/>
            <a:r>
              <a:rPr lang="en-US" dirty="0" smtClean="0"/>
              <a:t>Sharing important strategic information</a:t>
            </a:r>
          </a:p>
          <a:p>
            <a:pPr lvl="1"/>
            <a:r>
              <a:rPr lang="en-US" dirty="0" smtClean="0"/>
              <a:t>Access to the resources of other teams</a:t>
            </a:r>
          </a:p>
          <a:p>
            <a:pPr lvl="1"/>
            <a:r>
              <a:rPr lang="en-US" dirty="0" smtClean="0"/>
              <a:t>Frequent communication with other teams</a:t>
            </a:r>
          </a:p>
          <a:p>
            <a:pPr lvl="1"/>
            <a:r>
              <a:rPr lang="en-US" dirty="0" smtClean="0"/>
              <a:t>Team development of rules and policies</a:t>
            </a:r>
          </a:p>
          <a:p>
            <a:r>
              <a:rPr lang="en-US" dirty="0" smtClean="0"/>
              <a:t>Although empowered teams are not right for every situation, by following the utilizing the provided direction of developing the four experiences of highly empowered teams, an organization can maximize effectiveness of their teams</a:t>
            </a:r>
            <a:endParaRPr lang="en-US" dirty="0"/>
          </a:p>
        </p:txBody>
      </p:sp>
      <p:sp>
        <p:nvSpPr>
          <p:cNvPr id="3" name="Title 2"/>
          <p:cNvSpPr>
            <a:spLocks noGrp="1"/>
          </p:cNvSpPr>
          <p:nvPr>
            <p:ph type="title"/>
          </p:nvPr>
        </p:nvSpPr>
        <p:spPr/>
        <p:txBody>
          <a:bodyPr/>
          <a:lstStyle/>
          <a:p>
            <a:r>
              <a:rPr lang="en-US" dirty="0" smtClean="0"/>
              <a:t>Powering Up Teams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371600"/>
            <a:ext cx="8763000" cy="4635691"/>
          </a:xfrm>
        </p:spPr>
        <p:txBody>
          <a:bodyPr>
            <a:normAutofit fontScale="55000" lnSpcReduction="20000"/>
          </a:bodyPr>
          <a:lstStyle/>
          <a:p>
            <a:r>
              <a:rPr lang="en-US" dirty="0" smtClean="0"/>
              <a:t>Teams </a:t>
            </a:r>
            <a:r>
              <a:rPr lang="en-US" dirty="0" smtClean="0"/>
              <a:t>can by assisted to perform better by leadership interventions which focus on reducing process losses or expanding process gains.  Ensuring that leadership interventions are warranted to improving process limits losses due to ineffective interactions which consume members time and direct their attention away from productive behaviors.  Times when leadership makes the largest impact in team performance is when things go wrong.  Under such circumstances, effort, strategy, and member talents all immediately become highly salient for team performance, thus the quality of leadership becomes pivotal for how the team performs</a:t>
            </a:r>
            <a:r>
              <a:rPr lang="en-US" dirty="0" smtClean="0"/>
              <a:t>.</a:t>
            </a:r>
            <a:r>
              <a:rPr lang="en-US" dirty="0" smtClean="0"/>
              <a:t/>
            </a:r>
            <a:br>
              <a:rPr lang="en-US" dirty="0" smtClean="0"/>
            </a:br>
            <a:endParaRPr lang="en-US" dirty="0" smtClean="0"/>
          </a:p>
          <a:p>
            <a:r>
              <a:rPr lang="en-US" dirty="0" smtClean="0"/>
              <a:t>Three </a:t>
            </a:r>
            <a:r>
              <a:rPr lang="en-US" dirty="0" smtClean="0"/>
              <a:t>decisions that team leaders can make which can make the difference between success and failure are: what kind of team to create, how to structure the team, and how and when to actively coach the team as it proceeds with its work. </a:t>
            </a:r>
            <a:br>
              <a:rPr lang="en-US" dirty="0" smtClean="0"/>
            </a:br>
            <a:endParaRPr lang="en-US" dirty="0" smtClean="0"/>
          </a:p>
          <a:p>
            <a:r>
              <a:rPr lang="en-US" dirty="0" smtClean="0"/>
              <a:t>When </a:t>
            </a:r>
            <a:r>
              <a:rPr lang="en-US" dirty="0" smtClean="0"/>
              <a:t>determining what kind of team to create, it is important to first determine whether a team is necessary for the specific task.  Creative writing and financial analysis for example, are tasks often assigned to teams which should not be as such work is inherently more suitable for an individual rather than for a team.  Once the leader has decided that the task requires a team the next step is to determine which type of team would be most effective.  In order for a team leader to appropriately create a team, they need to determine the level of synchronicity and accountability needed.  Whether the team needs to interact in real time or if members can act asynchronously, as well as being individually or mutually accountable will provide direction towards what kind of team to create</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smtClean="0"/>
              <a:t>When and How Teams Leaders Matter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686800" cy="5105400"/>
          </a:xfrm>
        </p:spPr>
        <p:txBody>
          <a:bodyPr>
            <a:normAutofit fontScale="55000" lnSpcReduction="20000"/>
          </a:bodyPr>
          <a:lstStyle/>
          <a:p>
            <a:r>
              <a:rPr lang="en-US" dirty="0" smtClean="0"/>
              <a:t>Setting up a team correctly increases the chances for team effectiveness.  The conditions for improving a teams chances to be effective are: </a:t>
            </a:r>
            <a:endParaRPr lang="en-US" dirty="0" smtClean="0"/>
          </a:p>
          <a:p>
            <a:pPr lvl="1"/>
            <a:r>
              <a:rPr lang="en-US" dirty="0" smtClean="0"/>
              <a:t>Having </a:t>
            </a:r>
            <a:r>
              <a:rPr lang="en-US" dirty="0" smtClean="0"/>
              <a:t>individuals on the team that are actually responsible for the work</a:t>
            </a:r>
          </a:p>
          <a:p>
            <a:pPr lvl="1"/>
            <a:r>
              <a:rPr lang="en-US" dirty="0" smtClean="0"/>
              <a:t>Provide a compelling direction for the work</a:t>
            </a:r>
          </a:p>
          <a:p>
            <a:pPr lvl="1"/>
            <a:r>
              <a:rPr lang="en-US" dirty="0" smtClean="0"/>
              <a:t>Structure the team to facilitate rather than impede collective work</a:t>
            </a:r>
          </a:p>
          <a:p>
            <a:pPr lvl="1"/>
            <a:r>
              <a:rPr lang="en-US" dirty="0" smtClean="0"/>
              <a:t>Provide a support structure for the team</a:t>
            </a:r>
          </a:p>
          <a:p>
            <a:pPr>
              <a:buNone/>
            </a:pPr>
            <a:endParaRPr lang="en-US" dirty="0" smtClean="0"/>
          </a:p>
          <a:p>
            <a:r>
              <a:rPr lang="en-US" dirty="0" smtClean="0"/>
              <a:t>Knowing </a:t>
            </a:r>
            <a:r>
              <a:rPr lang="en-US" dirty="0" smtClean="0"/>
              <a:t>when to coach a team, help them minimize process losses, and maximize capturing process gains is crucial to optimizing team effectiveness.  There are three specific kinds of support that leaders can provide are as follows:</a:t>
            </a:r>
            <a:br>
              <a:rPr lang="en-US" dirty="0" smtClean="0"/>
            </a:br>
            <a:endParaRPr lang="en-US" dirty="0" smtClean="0"/>
          </a:p>
          <a:p>
            <a:pPr lvl="1"/>
            <a:r>
              <a:rPr lang="en-US" dirty="0" smtClean="0"/>
              <a:t>Effort – Minimize </a:t>
            </a:r>
            <a:r>
              <a:rPr lang="en-US" dirty="0" smtClean="0"/>
              <a:t>coordination and motivation problems as well as build commitment to the group and its task</a:t>
            </a:r>
          </a:p>
          <a:p>
            <a:pPr lvl="1"/>
            <a:r>
              <a:rPr lang="en-US" dirty="0" smtClean="0"/>
              <a:t>Performance - Avoid relying on habitual routines that may be inappropriate for the task as well as develop innovative ways of proceeding with the work which are well-tuned to the tasks requirements.</a:t>
            </a:r>
          </a:p>
          <a:p>
            <a:pPr lvl="1"/>
            <a:r>
              <a:rPr lang="en-US" dirty="0" smtClean="0"/>
              <a:t>Knowledge and Skill - Avoid inappropriate weighting of individuals ideas and contributions as well as share their expertise to build the team's skill set.</a:t>
            </a:r>
          </a:p>
          <a:p>
            <a:endParaRPr lang="en-US" dirty="0" smtClean="0"/>
          </a:p>
          <a:p>
            <a:r>
              <a:rPr lang="en-US" dirty="0" smtClean="0"/>
              <a:t>Just </a:t>
            </a:r>
            <a:r>
              <a:rPr lang="en-US" dirty="0" smtClean="0"/>
              <a:t>as important as what kind of support a leader provides is what time the support is provided.  Leadership support needs to be at a time when the team is ready to receive and take advantage of such support.  Likewise the team leader needs to be ready to provide support when the team most needs it</a:t>
            </a:r>
            <a:r>
              <a:rPr lang="en-US" dirty="0" smtClean="0"/>
              <a:t>.</a:t>
            </a:r>
            <a:endParaRPr lang="en-US" dirty="0" smtClean="0"/>
          </a:p>
        </p:txBody>
      </p:sp>
      <p:sp>
        <p:nvSpPr>
          <p:cNvPr id="3" name="Title 2"/>
          <p:cNvSpPr>
            <a:spLocks noGrp="1"/>
          </p:cNvSpPr>
          <p:nvPr>
            <p:ph type="title"/>
          </p:nvPr>
        </p:nvSpPr>
        <p:spPr/>
        <p:txBody>
          <a:bodyPr>
            <a:normAutofit fontScale="90000"/>
          </a:bodyPr>
          <a:lstStyle/>
          <a:p>
            <a:r>
              <a:rPr lang="en-US" dirty="0" smtClean="0"/>
              <a:t>When and How Teams Leaders Matter</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TotalTime>
  <Words>559</Words>
  <Application>Microsoft Office PowerPoint</Application>
  <PresentationFormat>On-screen Show (4:3)</PresentationFormat>
  <Paragraphs>123</Paragraphs>
  <Slides>13</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Concourse</vt:lpstr>
      <vt:lpstr>Microsoft Office Word Document</vt:lpstr>
      <vt:lpstr>Chapter 6 –  Groups and Teams</vt:lpstr>
      <vt:lpstr>Introduction to Groups and Teams</vt:lpstr>
      <vt:lpstr>Differences between Working Groups and Teams:</vt:lpstr>
      <vt:lpstr>Different Types of Teams</vt:lpstr>
      <vt:lpstr>Powering Up Teams</vt:lpstr>
      <vt:lpstr>Powering Up Teams</vt:lpstr>
      <vt:lpstr>Powering Up Teams</vt:lpstr>
      <vt:lpstr>When and How Teams Leaders Matter</vt:lpstr>
      <vt:lpstr>When and How Teams Leaders Matter</vt:lpstr>
      <vt:lpstr>Holocaust Survivor Exercise</vt:lpstr>
      <vt:lpstr>Holocaust Survivor Exercise</vt:lpstr>
      <vt:lpstr>Holocaust Survivor Exercise</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Groups and Teams</dc:title>
  <dc:creator>TheShulfers-PC</dc:creator>
  <cp:lastModifiedBy>TheShulfers-PC</cp:lastModifiedBy>
  <cp:revision>5</cp:revision>
  <dcterms:created xsi:type="dcterms:W3CDTF">2013-12-08T18:46:23Z</dcterms:created>
  <dcterms:modified xsi:type="dcterms:W3CDTF">2013-12-08T19:00:08Z</dcterms:modified>
</cp:coreProperties>
</file>