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E8520-F926-4D28-8485-E8F8C54C1CF0}" type="datetimeFigureOut">
              <a:rPr lang="en-US" smtClean="0"/>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63EB9E-7C91-44B5-BF87-81192126C2B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3EB9E-7C91-44B5-BF87-81192126C2B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4D96304-50FF-4B75-AC80-5174950AEB47}" type="datetimeFigureOut">
              <a:rPr lang="en-US" smtClean="0"/>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E5B8CDC-E638-41A3-BAFF-9E74E20D31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D96304-50FF-4B75-AC80-5174950AEB47}"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5B8CDC-E638-41A3-BAFF-9E74E20D31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D96304-50FF-4B75-AC80-5174950AEB47}"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5B8CDC-E638-41A3-BAFF-9E74E20D31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D96304-50FF-4B75-AC80-5174950AEB47}"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5B8CDC-E638-41A3-BAFF-9E74E20D31E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D96304-50FF-4B75-AC80-5174950AEB47}"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5B8CDC-E638-41A3-BAFF-9E74E20D31E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D96304-50FF-4B75-AC80-5174950AEB47}"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5B8CDC-E638-41A3-BAFF-9E74E20D31E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D96304-50FF-4B75-AC80-5174950AEB47}" type="datetimeFigureOut">
              <a:rPr lang="en-US" smtClean="0"/>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E5B8CDC-E638-41A3-BAFF-9E74E20D31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4D96304-50FF-4B75-AC80-5174950AEB47}" type="datetimeFigureOut">
              <a:rPr lang="en-US" smtClean="0"/>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E5B8CDC-E638-41A3-BAFF-9E74E20D31E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4D96304-50FF-4B75-AC80-5174950AEB47}" type="datetimeFigureOut">
              <a:rPr lang="en-US" smtClean="0"/>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E5B8CDC-E638-41A3-BAFF-9E74E20D31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4D96304-50FF-4B75-AC80-5174950AEB47}"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5B8CDC-E638-41A3-BAFF-9E74E20D31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4D96304-50FF-4B75-AC80-5174950AEB47}" type="datetimeFigureOut">
              <a:rPr lang="en-US" smtClean="0"/>
              <a:t>12/8/2013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E5B8CDC-E638-41A3-BAFF-9E74E20D31E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D96304-50FF-4B75-AC80-5174950AEB47}" type="datetimeFigureOut">
              <a:rPr lang="en-US" smtClean="0"/>
              <a:t>12/8/2013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5B8CDC-E638-41A3-BAFF-9E74E20D31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 Motivation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Picture"/>
          <p:cNvPicPr>
            <a:picLocks noChangeAspect="1" noChangeArrowheads="1"/>
          </p:cNvPicPr>
          <p:nvPr/>
        </p:nvPicPr>
        <p:blipFill>
          <a:blip r:embed="rId3" cstate="print"/>
          <a:srcRect/>
          <a:stretch>
            <a:fillRect/>
          </a:stretch>
        </p:blipFill>
        <p:spPr bwMode="auto">
          <a:xfrm>
            <a:off x="762000" y="152400"/>
            <a:ext cx="7696200" cy="577779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Motivation Through Job Design</a:t>
            </a:r>
            <a:endParaRPr lang="en-US" dirty="0"/>
          </a:p>
        </p:txBody>
      </p:sp>
      <p:pic>
        <p:nvPicPr>
          <p:cNvPr id="35842" name="Picture 2" descr="Picture"/>
          <p:cNvPicPr>
            <a:picLocks noChangeAspect="1" noChangeArrowheads="1"/>
          </p:cNvPicPr>
          <p:nvPr/>
        </p:nvPicPr>
        <p:blipFill>
          <a:blip r:embed="rId3" cstate="print"/>
          <a:srcRect/>
          <a:stretch>
            <a:fillRect/>
          </a:stretch>
        </p:blipFill>
        <p:spPr bwMode="auto">
          <a:xfrm>
            <a:off x="1447800" y="1447800"/>
            <a:ext cx="6172200" cy="470535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4953000"/>
          </a:xfrm>
        </p:spPr>
        <p:txBody>
          <a:bodyPr>
            <a:noAutofit/>
          </a:bodyPr>
          <a:lstStyle/>
          <a:p>
            <a:r>
              <a:rPr lang="en-US" sz="1800" dirty="0" smtClean="0"/>
              <a:t>To expand upon the five core job characteristics, leaders must initiate and develop their social capital with three aspects:</a:t>
            </a:r>
            <a:br>
              <a:rPr lang="en-US" sz="1800" dirty="0" smtClean="0"/>
            </a:br>
            <a:endParaRPr lang="en-US" sz="1800" dirty="0" smtClean="0"/>
          </a:p>
          <a:p>
            <a:pPr lvl="1"/>
            <a:r>
              <a:rPr lang="en-US" sz="1600" dirty="0" smtClean="0"/>
              <a:t>T</a:t>
            </a:r>
            <a:r>
              <a:rPr lang="en-US" sz="1600" dirty="0" smtClean="0"/>
              <a:t>he </a:t>
            </a:r>
            <a:r>
              <a:rPr lang="en-US" sz="1600" dirty="0" smtClean="0"/>
              <a:t>structural dimension, which concerns the overall pattern of relationships found in organizations</a:t>
            </a:r>
          </a:p>
          <a:p>
            <a:pPr lvl="1"/>
            <a:r>
              <a:rPr lang="en-US" sz="1600" dirty="0" smtClean="0"/>
              <a:t>The relational dimension, which concerns the nature of the connections between individuals in an </a:t>
            </a:r>
            <a:r>
              <a:rPr lang="en-US" sz="1600" dirty="0" smtClean="0"/>
              <a:t>organization</a:t>
            </a:r>
            <a:endParaRPr lang="en-US" sz="1600" dirty="0" smtClean="0"/>
          </a:p>
          <a:p>
            <a:pPr lvl="1"/>
            <a:r>
              <a:rPr lang="en-US" sz="1600" dirty="0" smtClean="0"/>
              <a:t>The cognitive dimension, which concerns the extent to which employees within a social network share a common perspective or understanding</a:t>
            </a:r>
          </a:p>
          <a:p>
            <a:endParaRPr lang="en-US" sz="1800" dirty="0" smtClean="0"/>
          </a:p>
          <a:p>
            <a:r>
              <a:rPr lang="en-US" sz="1800" dirty="0" smtClean="0"/>
              <a:t>By </a:t>
            </a:r>
            <a:r>
              <a:rPr lang="en-US" sz="1800" dirty="0" smtClean="0"/>
              <a:t>developing the three aspects, employers will improve coordination, reduce transaction costs, and facility information flow between employees.  By utilizing the theories discussed in this article, employers can appropriately design job roles which allow their employees to become highly effective, concentrated, and cooperative individuals.</a:t>
            </a:r>
            <a:endParaRPr lang="en-US" sz="1800" dirty="0"/>
          </a:p>
        </p:txBody>
      </p:sp>
      <p:sp>
        <p:nvSpPr>
          <p:cNvPr id="3" name="Title 2"/>
          <p:cNvSpPr>
            <a:spLocks noGrp="1"/>
          </p:cNvSpPr>
          <p:nvPr>
            <p:ph type="title"/>
          </p:nvPr>
        </p:nvSpPr>
        <p:spPr/>
        <p:txBody>
          <a:bodyPr/>
          <a:lstStyle/>
          <a:p>
            <a:r>
              <a:rPr lang="en-US" dirty="0" smtClean="0"/>
              <a:t>Motivation Through Job Design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a:t>
            </a:r>
            <a:r>
              <a:rPr lang="en-US" dirty="0" smtClean="0"/>
              <a:t>four underlying </a:t>
            </a:r>
            <a:r>
              <a:rPr lang="en-US" dirty="0" smtClean="0"/>
              <a:t>motivational drivers </a:t>
            </a:r>
            <a:r>
              <a:rPr lang="en-US" dirty="0" smtClean="0"/>
              <a:t>are as follows:</a:t>
            </a:r>
            <a:br>
              <a:rPr lang="en-US" dirty="0" smtClean="0"/>
            </a:br>
            <a:endParaRPr lang="en-US" dirty="0" smtClean="0"/>
          </a:p>
          <a:p>
            <a:pPr lvl="1"/>
            <a:r>
              <a:rPr lang="en-US" dirty="0" smtClean="0"/>
              <a:t>Drive </a:t>
            </a:r>
            <a:r>
              <a:rPr lang="en-US" dirty="0" smtClean="0"/>
              <a:t>to Acquire - A desire to acquire scarce goods that bolster our sense of well-being and status among others.</a:t>
            </a:r>
          </a:p>
          <a:p>
            <a:pPr lvl="1"/>
            <a:r>
              <a:rPr lang="en-US" dirty="0" smtClean="0"/>
              <a:t>Drive to Bond - A need for a feeling of belonging, inclusion and connection while minimizing the sense of loneliness</a:t>
            </a:r>
          </a:p>
          <a:p>
            <a:pPr lvl="1"/>
            <a:r>
              <a:rPr lang="en-US" dirty="0" smtClean="0"/>
              <a:t>Drive to Comprehend - A desire to continuously develop, understand, and provide meaningful contributions</a:t>
            </a:r>
          </a:p>
          <a:p>
            <a:pPr lvl="1"/>
            <a:r>
              <a:rPr lang="en-US" dirty="0" smtClean="0"/>
              <a:t>Drive to Defend - A need for the sense of security and confidence while minimizing fear and resentment.</a:t>
            </a:r>
          </a:p>
          <a:p>
            <a:endParaRPr lang="en-US" dirty="0"/>
          </a:p>
        </p:txBody>
      </p:sp>
      <p:sp>
        <p:nvSpPr>
          <p:cNvPr id="3" name="Title 2"/>
          <p:cNvSpPr>
            <a:spLocks noGrp="1"/>
          </p:cNvSpPr>
          <p:nvPr>
            <p:ph type="title"/>
          </p:nvPr>
        </p:nvSpPr>
        <p:spPr/>
        <p:txBody>
          <a:bodyPr>
            <a:normAutofit fontScale="90000"/>
          </a:bodyPr>
          <a:lstStyle/>
          <a:p>
            <a:r>
              <a:rPr lang="en-US" dirty="0" smtClean="0"/>
              <a:t>Employee Motivation: A powerful new model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Employee Motivation: A powerful new model</a:t>
            </a:r>
            <a:endParaRPr lang="en-US" dirty="0"/>
          </a:p>
        </p:txBody>
      </p:sp>
      <p:pic>
        <p:nvPicPr>
          <p:cNvPr id="37890" name="Picture 2" descr="Picture"/>
          <p:cNvPicPr>
            <a:picLocks noChangeAspect="1" noChangeArrowheads="1"/>
          </p:cNvPicPr>
          <p:nvPr/>
        </p:nvPicPr>
        <p:blipFill>
          <a:blip r:embed="rId3" cstate="print"/>
          <a:srcRect/>
          <a:stretch>
            <a:fillRect/>
          </a:stretch>
        </p:blipFill>
        <p:spPr bwMode="auto">
          <a:xfrm>
            <a:off x="1219200" y="1371600"/>
            <a:ext cx="6172200" cy="481204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Some positive personnel practices that have been developed in an attempt to motivate employees are:</a:t>
            </a:r>
            <a:br>
              <a:rPr lang="en-US" dirty="0" smtClean="0"/>
            </a:br>
            <a:endParaRPr lang="en-US" dirty="0" smtClean="0"/>
          </a:p>
          <a:p>
            <a:pPr lvl="1"/>
            <a:r>
              <a:rPr lang="en-US" dirty="0" smtClean="0"/>
              <a:t>Reducing </a:t>
            </a:r>
            <a:r>
              <a:rPr lang="en-US" dirty="0" smtClean="0"/>
              <a:t>time spent at work</a:t>
            </a:r>
          </a:p>
          <a:p>
            <a:pPr lvl="1"/>
            <a:r>
              <a:rPr lang="en-US" dirty="0" smtClean="0"/>
              <a:t>Upward Spiraling Wages</a:t>
            </a:r>
          </a:p>
          <a:p>
            <a:pPr lvl="1"/>
            <a:r>
              <a:rPr lang="en-US" dirty="0" smtClean="0"/>
              <a:t>Fringe Benefits</a:t>
            </a:r>
          </a:p>
          <a:p>
            <a:pPr lvl="1"/>
            <a:r>
              <a:rPr lang="en-US" dirty="0" smtClean="0"/>
              <a:t>Human Relations Training</a:t>
            </a:r>
          </a:p>
          <a:p>
            <a:pPr lvl="1"/>
            <a:r>
              <a:rPr lang="en-US" dirty="0" smtClean="0"/>
              <a:t>Sensitivity Training</a:t>
            </a:r>
          </a:p>
          <a:p>
            <a:pPr lvl="1"/>
            <a:r>
              <a:rPr lang="en-US" dirty="0" smtClean="0"/>
              <a:t>Communications</a:t>
            </a:r>
          </a:p>
          <a:p>
            <a:pPr lvl="1"/>
            <a:r>
              <a:rPr lang="en-US" dirty="0" smtClean="0"/>
              <a:t>Two-way Communication</a:t>
            </a:r>
          </a:p>
          <a:p>
            <a:pPr lvl="1"/>
            <a:r>
              <a:rPr lang="en-US" dirty="0" smtClean="0"/>
              <a:t>Job Participation</a:t>
            </a:r>
          </a:p>
          <a:p>
            <a:pPr lvl="1"/>
            <a:r>
              <a:rPr lang="en-US" dirty="0" smtClean="0"/>
              <a:t>Employee Counseling</a:t>
            </a:r>
          </a:p>
          <a:p>
            <a:endParaRPr lang="en-US" dirty="0"/>
          </a:p>
        </p:txBody>
      </p:sp>
      <p:sp>
        <p:nvSpPr>
          <p:cNvPr id="3" name="Title 2"/>
          <p:cNvSpPr>
            <a:spLocks noGrp="1"/>
          </p:cNvSpPr>
          <p:nvPr>
            <p:ph type="title"/>
          </p:nvPr>
        </p:nvSpPr>
        <p:spPr/>
        <p:txBody>
          <a:bodyPr/>
          <a:lstStyle/>
          <a:p>
            <a:r>
              <a:rPr lang="en-US" dirty="0" smtClean="0"/>
              <a:t>Motivating Employees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Picture"/>
          <p:cNvPicPr>
            <a:picLocks noChangeAspect="1" noChangeArrowheads="1"/>
          </p:cNvPicPr>
          <p:nvPr/>
        </p:nvPicPr>
        <p:blipFill>
          <a:blip r:embed="rId3" cstate="print"/>
          <a:srcRect/>
          <a:stretch>
            <a:fillRect/>
          </a:stretch>
        </p:blipFill>
        <p:spPr bwMode="auto">
          <a:xfrm>
            <a:off x="903946" y="0"/>
            <a:ext cx="6868454"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534400" cy="5410200"/>
          </a:xfrm>
        </p:spPr>
        <p:txBody>
          <a:bodyPr>
            <a:normAutofit fontScale="70000" lnSpcReduction="20000"/>
          </a:bodyPr>
          <a:lstStyle/>
          <a:p>
            <a:r>
              <a:rPr lang="en-US" dirty="0" smtClean="0"/>
              <a:t>To </a:t>
            </a:r>
            <a:r>
              <a:rPr lang="en-US" dirty="0" smtClean="0"/>
              <a:t>find out what really motivates your employees as individuals, try this exercise. Compose a survey of motivators and ask your employees to rank them in the order of importance, with No. 1 being the most important. Include categories covering career development, comfort, work-life balance, leadership, learning, possessions, recognition, financial security, popularity, status, task accomplishment, teaching or mentoring others, vitality and others. Include a section for comments about improving the work environment. Before inviting employees to take the survey, take it yourself. As a manager, understanding what really motivates you may help you motivate your employees. Then give the survey to your employees and collect the results.</a:t>
            </a:r>
            <a:br>
              <a:rPr lang="en-US" dirty="0" smtClean="0"/>
            </a:br>
            <a:endParaRPr lang="en-US" dirty="0" smtClean="0"/>
          </a:p>
          <a:p>
            <a:r>
              <a:rPr lang="en-US" u="sng" dirty="0" smtClean="0"/>
              <a:t>One-on-One </a:t>
            </a:r>
            <a:r>
              <a:rPr lang="en-US" u="sng" dirty="0" smtClean="0"/>
              <a:t>Meetings with Employees </a:t>
            </a:r>
            <a:r>
              <a:rPr lang="en-US" dirty="0" smtClean="0"/>
              <a:t/>
            </a:r>
            <a:br>
              <a:rPr lang="en-US" dirty="0" smtClean="0"/>
            </a:br>
            <a:r>
              <a:rPr lang="en-US" dirty="0" smtClean="0"/>
              <a:t>After collecting the surveys, set up a meeting with each employee individually to talk about the meaning of the survey and to discuss what really motivates them. Conduct these meetings in a quiet place with no interruptions. As busy as you may be, one of the most important things you can give an employee is your undivided attention. The meeting itself can be a source of motivation to many employees who would just like the opportunity to chat about their jobs and what drives them to succeed</a:t>
            </a:r>
            <a:r>
              <a:rPr lang="en-US" dirty="0" smtClean="0"/>
              <a:t>.</a:t>
            </a:r>
            <a:endParaRPr lang="en-US" dirty="0"/>
          </a:p>
        </p:txBody>
      </p:sp>
      <p:sp>
        <p:nvSpPr>
          <p:cNvPr id="3" name="Title 2"/>
          <p:cNvSpPr>
            <a:spLocks noGrp="1"/>
          </p:cNvSpPr>
          <p:nvPr>
            <p:ph type="title"/>
          </p:nvPr>
        </p:nvSpPr>
        <p:spPr/>
        <p:txBody>
          <a:bodyPr/>
          <a:lstStyle/>
          <a:p>
            <a:r>
              <a:rPr lang="en-US" dirty="0" smtClean="0"/>
              <a:t>E</a:t>
            </a:r>
            <a:r>
              <a:rPr lang="en-US" dirty="0" smtClean="0"/>
              <a:t>mployee Motivation Exercise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4559491"/>
          </a:xfrm>
        </p:spPr>
        <p:txBody>
          <a:bodyPr>
            <a:normAutofit fontScale="55000" lnSpcReduction="20000"/>
          </a:bodyPr>
          <a:lstStyle/>
          <a:p>
            <a:r>
              <a:rPr lang="en-US" u="sng" dirty="0" smtClean="0"/>
              <a:t>Follow Up </a:t>
            </a:r>
            <a:r>
              <a:rPr lang="en-US" dirty="0" smtClean="0"/>
              <a:t/>
            </a:r>
            <a:br>
              <a:rPr lang="en-US" dirty="0" smtClean="0"/>
            </a:br>
            <a:r>
              <a:rPr lang="en-US" dirty="0" smtClean="0"/>
              <a:t>Now that you have the results of the surveys and you have met with each employee individually, you must act upon the results. It is possible to customize a motivation plan for each employee. This is not to say that you should give one employee a raise and another a pat on the back, if they both deserve a raise. Instead, commit to an initial plan that involves employee recognition for exceptional work. This could mean rewards or incentives that are customized to each employee. For example, an employee who ranked increasing knowledge as number one in the survey could be rewarded by being allowed to attend an industry conference. Another employee may well appreciate compensation time for overtime worked. Each plan should be based with the individual in mind.</a:t>
            </a:r>
            <a:br>
              <a:rPr lang="en-US" dirty="0" smtClean="0"/>
            </a:br>
            <a:endParaRPr lang="en-US" u="sng" dirty="0" smtClean="0"/>
          </a:p>
          <a:p>
            <a:r>
              <a:rPr lang="en-US" u="sng" dirty="0" smtClean="0"/>
              <a:t>Considerations </a:t>
            </a:r>
            <a:r>
              <a:rPr lang="en-US" dirty="0" smtClean="0"/>
              <a:t/>
            </a:r>
            <a:br>
              <a:rPr lang="en-US" dirty="0" smtClean="0"/>
            </a:br>
            <a:r>
              <a:rPr lang="en-US" dirty="0" smtClean="0"/>
              <a:t>Not all employee motivation plans are made up of incentives. After reading the surveys, you may decide as a manager that your organizational culture needs an overhaul. Consider how you can improve your company's working environment for everyone who works there. Perhaps you can implement a new work schedule where employees get one Friday off per month. There are numerous ideas that can be implemented both in improving the physical surroundings and the psychological impact of the work environment. Motivating your employees may take more than the traditional gift card or plaque in the hallway. Give the results of the survey plenty of consideration and think outside of the box to improve your workplace</a:t>
            </a:r>
            <a:endParaRPr lang="en-US" dirty="0"/>
          </a:p>
        </p:txBody>
      </p:sp>
      <p:sp>
        <p:nvSpPr>
          <p:cNvPr id="3" name="Title 2"/>
          <p:cNvSpPr>
            <a:spLocks noGrp="1"/>
          </p:cNvSpPr>
          <p:nvPr>
            <p:ph type="title"/>
          </p:nvPr>
        </p:nvSpPr>
        <p:spPr/>
        <p:txBody>
          <a:bodyPr/>
          <a:lstStyle/>
          <a:p>
            <a:r>
              <a:rPr lang="en-US" dirty="0" smtClean="0"/>
              <a:t>Employee Motivation Exercise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err="1" smtClean="0"/>
              <a:t>Pooja</a:t>
            </a:r>
            <a:r>
              <a:rPr lang="en-US" dirty="0" smtClean="0"/>
              <a:t> </a:t>
            </a:r>
            <a:r>
              <a:rPr lang="en-US" dirty="0" err="1" smtClean="0"/>
              <a:t>Garg</a:t>
            </a:r>
            <a:r>
              <a:rPr lang="en-US" dirty="0" smtClean="0"/>
              <a:t>, </a:t>
            </a:r>
            <a:r>
              <a:rPr lang="en-US" dirty="0" err="1" smtClean="0"/>
              <a:t>Renu</a:t>
            </a:r>
            <a:r>
              <a:rPr lang="en-US" dirty="0" smtClean="0"/>
              <a:t> </a:t>
            </a:r>
            <a:r>
              <a:rPr lang="en-US" dirty="0" err="1" smtClean="0"/>
              <a:t>Rastogi</a:t>
            </a:r>
            <a:r>
              <a:rPr lang="en-US" dirty="0" smtClean="0"/>
              <a:t>, (2006) "New model of job design: motivating employees' performance", Journal of Management Development, Vol. 25 </a:t>
            </a:r>
            <a:r>
              <a:rPr lang="en-US" dirty="0" err="1" smtClean="0"/>
              <a:t>Iss</a:t>
            </a:r>
            <a:r>
              <a:rPr lang="en-US" dirty="0" smtClean="0"/>
              <a:t>: 6, pp.572 - 587 - See more at: http://www.emeraldinsight.com.prox.lib.ncsu.edu/journals.htm?articleid=1556757&amp;show=abstract#sthash.nvGVGBIh.dpuf</a:t>
            </a:r>
            <a:br>
              <a:rPr lang="en-US" dirty="0" smtClean="0"/>
            </a:br>
            <a:r>
              <a:rPr lang="en-US" dirty="0" smtClean="0"/>
              <a:t/>
            </a:r>
            <a:br>
              <a:rPr lang="en-US" dirty="0" smtClean="0"/>
            </a:br>
            <a:r>
              <a:rPr lang="en-US" dirty="0" err="1" smtClean="0"/>
              <a:t>Nohria</a:t>
            </a:r>
            <a:r>
              <a:rPr lang="en-US" dirty="0" smtClean="0"/>
              <a:t>, </a:t>
            </a:r>
            <a:r>
              <a:rPr lang="en-US" dirty="0" err="1" smtClean="0"/>
              <a:t>Nitin</a:t>
            </a:r>
            <a:r>
              <a:rPr lang="en-US" dirty="0" smtClean="0"/>
              <a:t>, Boris </a:t>
            </a:r>
            <a:r>
              <a:rPr lang="en-US" dirty="0" err="1" smtClean="0"/>
              <a:t>Groysberg</a:t>
            </a:r>
            <a:r>
              <a:rPr lang="en-US" dirty="0" smtClean="0"/>
              <a:t>, and Linda-</a:t>
            </a:r>
            <a:r>
              <a:rPr lang="en-US" dirty="0" err="1" smtClean="0"/>
              <a:t>Eling</a:t>
            </a:r>
            <a:r>
              <a:rPr lang="en-US" dirty="0" smtClean="0"/>
              <a:t> Lee. "Employee Motivation: A Powerful New Model." HBS Centennial Issue. </a:t>
            </a:r>
            <a:r>
              <a:rPr lang="en-US" i="1" dirty="0" smtClean="0"/>
              <a:t>Harvard Business Review</a:t>
            </a:r>
            <a:r>
              <a:rPr lang="en-US" dirty="0" smtClean="0"/>
              <a:t> 86, nos. 7/8 (July–August 2008): 78–84.</a:t>
            </a:r>
            <a:br>
              <a:rPr lang="en-US" dirty="0" smtClean="0"/>
            </a:br>
            <a:r>
              <a:rPr lang="en-US" dirty="0" smtClean="0"/>
              <a:t/>
            </a:r>
            <a:br>
              <a:rPr lang="en-US" dirty="0" smtClean="0"/>
            </a:br>
            <a:r>
              <a:rPr lang="en-US" dirty="0" smtClean="0"/>
              <a:t>Herzberg, Frederick. "One More Time: How Do You Motivate Employees?" </a:t>
            </a:r>
            <a:r>
              <a:rPr lang="en-US" i="1" dirty="0" smtClean="0"/>
              <a:t>Harvard Business Review</a:t>
            </a:r>
            <a:r>
              <a:rPr lang="en-US" dirty="0" smtClean="0"/>
              <a:t> (2003): n. </a:t>
            </a:r>
            <a:r>
              <a:rPr lang="en-US" dirty="0" err="1" smtClean="0"/>
              <a:t>pag</a:t>
            </a:r>
            <a:r>
              <a:rPr lang="en-US" dirty="0" smtClean="0"/>
              <a:t>. </a:t>
            </a:r>
            <a:r>
              <a:rPr lang="en-US" i="1" dirty="0" smtClean="0"/>
              <a:t>Harvard Business Review</a:t>
            </a:r>
            <a:r>
              <a:rPr lang="en-US" dirty="0" smtClean="0"/>
              <a:t>. Jan. 2003. Web. 5 Nov. 2013.</a:t>
            </a:r>
            <a:br>
              <a:rPr lang="en-US" dirty="0" smtClean="0"/>
            </a:br>
            <a:r>
              <a:rPr lang="en-US" dirty="0" smtClean="0"/>
              <a:t/>
            </a:r>
            <a:br>
              <a:rPr lang="en-US" dirty="0" smtClean="0"/>
            </a:br>
            <a:r>
              <a:rPr lang="en-US" dirty="0" smtClean="0"/>
              <a:t>http://www.edpsycinteractive.org/topics/conation/maslow.html</a:t>
            </a:r>
            <a:br>
              <a:rPr lang="en-US" dirty="0" smtClean="0"/>
            </a:br>
            <a:r>
              <a:rPr lang="en-US" dirty="0" smtClean="0"/>
              <a:t/>
            </a:r>
            <a:br>
              <a:rPr lang="en-US" dirty="0" smtClean="0"/>
            </a:br>
            <a:r>
              <a:rPr lang="en-US" dirty="0" smtClean="0"/>
              <a:t>http://smallbusiness.chron.com/training-exercise-understand-employee-motivation-19290.html</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smtClean="0"/>
              <a:t>Motivation</a:t>
            </a:r>
            <a:r>
              <a:rPr lang="en-US" dirty="0" smtClean="0"/>
              <a:t> is basis and a psychological feature that arouses an organism to act towards a desired goal and elicits, controls, and sustains certain goal-directed behaviors. It can be considered a driving force; a psychological one that compels or reinforces an action toward a desired goal. For example, hunger is a motivation that elicits a desire to eat. Motivation is the purpose or psychological cause of an action.</a:t>
            </a:r>
            <a:br>
              <a:rPr lang="en-US" dirty="0" smtClean="0"/>
            </a:br>
            <a:r>
              <a:rPr lang="en-US" dirty="0" smtClean="0"/>
              <a:t/>
            </a:r>
            <a:br>
              <a:rPr lang="en-US" dirty="0" smtClean="0"/>
            </a:br>
            <a:r>
              <a:rPr lang="en-US" dirty="0" smtClean="0"/>
              <a:t>Motivation has been shown to have roots in physiological, behavioral, cognitive, and social areas. Motivation may be rooted in a basic impulse to optimize well-being, minimize physical pain and maximize pleasure. It can also originate from specific physical needs such as eating, sleeping or resting, and sex.</a:t>
            </a:r>
            <a:br>
              <a:rPr lang="en-US" dirty="0" smtClean="0"/>
            </a:br>
            <a:r>
              <a:rPr lang="en-US" dirty="0" smtClean="0"/>
              <a:t/>
            </a:r>
            <a:br>
              <a:rPr lang="en-US" dirty="0" smtClean="0"/>
            </a:br>
            <a:r>
              <a:rPr lang="en-US" dirty="0" smtClean="0"/>
              <a:t>Motivation is an inner drive to behave or act in a certain manner. "It's the difference between waking up before dawn to pound the pavement and lazing around the house all day." These inner conditions such as wishes, desires and goals, activate to move in a particular direction in behavior.</a:t>
            </a:r>
            <a:endParaRPr lang="en-US" dirty="0"/>
          </a:p>
        </p:txBody>
      </p:sp>
      <p:sp>
        <p:nvSpPr>
          <p:cNvPr id="3" name="Title 2"/>
          <p:cNvSpPr>
            <a:spLocks noGrp="1"/>
          </p:cNvSpPr>
          <p:nvPr>
            <p:ph type="title"/>
          </p:nvPr>
        </p:nvSpPr>
        <p:spPr/>
        <p:txBody>
          <a:bodyPr/>
          <a:lstStyle/>
          <a:p>
            <a:r>
              <a:rPr lang="en-US" dirty="0" smtClean="0"/>
              <a:t>What is Motivation?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u="sng" dirty="0" smtClean="0"/>
              <a:t>Functional</a:t>
            </a:r>
            <a:r>
              <a:rPr lang="en-US" dirty="0" smtClean="0"/>
              <a:t/>
            </a:r>
            <a:br>
              <a:rPr lang="en-US" dirty="0" smtClean="0"/>
            </a:br>
            <a:r>
              <a:rPr lang="en-US" dirty="0" smtClean="0"/>
              <a:t>What am I supposed to do?</a:t>
            </a:r>
            <a:br>
              <a:rPr lang="en-US" dirty="0" smtClean="0"/>
            </a:br>
            <a:r>
              <a:rPr lang="en-US" dirty="0" smtClean="0"/>
              <a:t>Who will help?</a:t>
            </a:r>
            <a:br>
              <a:rPr lang="en-US" dirty="0" smtClean="0"/>
            </a:br>
            <a:r>
              <a:rPr lang="en-US" dirty="0" smtClean="0"/>
              <a:t>How will I be evaluated?</a:t>
            </a:r>
            <a:br>
              <a:rPr lang="en-US" dirty="0" smtClean="0"/>
            </a:br>
            <a:r>
              <a:rPr lang="en-US" dirty="0" smtClean="0"/>
              <a:t>What will I be paid?</a:t>
            </a:r>
            <a:br>
              <a:rPr lang="en-US" dirty="0" smtClean="0"/>
            </a:br>
            <a:endParaRPr lang="en-US" dirty="0" smtClean="0"/>
          </a:p>
          <a:p>
            <a:r>
              <a:rPr lang="en-US" u="sng" dirty="0" smtClean="0"/>
              <a:t>Psychological</a:t>
            </a:r>
            <a:r>
              <a:rPr lang="en-US" u="sng" dirty="0" smtClean="0"/>
              <a:t/>
            </a:r>
            <a:br>
              <a:rPr lang="en-US" u="sng" dirty="0" smtClean="0"/>
            </a:br>
            <a:r>
              <a:rPr lang="en-US" dirty="0" smtClean="0"/>
              <a:t>How </a:t>
            </a:r>
            <a:r>
              <a:rPr lang="en-US" dirty="0" smtClean="0"/>
              <a:t>hard do I have to work?</a:t>
            </a:r>
            <a:br>
              <a:rPr lang="en-US" dirty="0" smtClean="0"/>
            </a:br>
            <a:r>
              <a:rPr lang="en-US" dirty="0" smtClean="0"/>
              <a:t>What recognition/reward will I receive?</a:t>
            </a:r>
            <a:br>
              <a:rPr lang="en-US" dirty="0" smtClean="0"/>
            </a:br>
            <a:endParaRPr lang="en-US" dirty="0" smtClean="0"/>
          </a:p>
          <a:p>
            <a:r>
              <a:rPr lang="en-US" u="sng" dirty="0" smtClean="0"/>
              <a:t>Social</a:t>
            </a:r>
            <a:r>
              <a:rPr lang="en-US" u="sng" dirty="0" smtClean="0"/>
              <a:t/>
            </a:r>
            <a:br>
              <a:rPr lang="en-US" u="sng" dirty="0" smtClean="0"/>
            </a:br>
            <a:r>
              <a:rPr lang="en-US" dirty="0" smtClean="0"/>
              <a:t>Does my organization have similar value to my own?</a:t>
            </a:r>
            <a:br>
              <a:rPr lang="en-US" dirty="0" smtClean="0"/>
            </a:br>
            <a:r>
              <a:rPr lang="en-US" dirty="0" smtClean="0"/>
              <a:t>What are the informal rules of my organization?</a:t>
            </a:r>
            <a:r>
              <a:rPr lang="en-US" b="1" dirty="0" smtClean="0"/>
              <a:t/>
            </a:r>
            <a:br>
              <a:rPr lang="en-US" b="1" dirty="0" smtClean="0"/>
            </a:br>
            <a:endParaRPr lang="en-US" dirty="0"/>
          </a:p>
        </p:txBody>
      </p:sp>
      <p:sp>
        <p:nvSpPr>
          <p:cNvPr id="3" name="Title 2"/>
          <p:cNvSpPr>
            <a:spLocks noGrp="1"/>
          </p:cNvSpPr>
          <p:nvPr>
            <p:ph type="title"/>
          </p:nvPr>
        </p:nvSpPr>
        <p:spPr/>
        <p:txBody>
          <a:bodyPr/>
          <a:lstStyle/>
          <a:p>
            <a:r>
              <a:rPr lang="en-US" dirty="0" smtClean="0"/>
              <a:t>Three Aspects of a Job</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u="sng" dirty="0" smtClean="0"/>
              <a:t>Physiological Needs:</a:t>
            </a:r>
            <a:r>
              <a:rPr lang="en-US" dirty="0" smtClean="0"/>
              <a:t>  The physical requirements for human survival, without meeting these needs the human body is unable to survive.</a:t>
            </a:r>
            <a:br>
              <a:rPr lang="en-US" dirty="0" smtClean="0"/>
            </a:br>
            <a:r>
              <a:rPr lang="en-US" dirty="0" smtClean="0"/>
              <a:t> Air, water, and food are required nutrients for survival. Clothing and shelter provide essential protection from nature. </a:t>
            </a:r>
            <a:endParaRPr lang="en-US" dirty="0" smtClean="0"/>
          </a:p>
          <a:p>
            <a:r>
              <a:rPr lang="en-US" u="sng" dirty="0" smtClean="0"/>
              <a:t>Safety </a:t>
            </a:r>
            <a:r>
              <a:rPr lang="en-US" u="sng" dirty="0" smtClean="0"/>
              <a:t>Needs:</a:t>
            </a:r>
            <a:r>
              <a:rPr lang="en-US" dirty="0" smtClean="0"/>
              <a:t> With an individual's physical needs relatively satisfied, the individual's safety needs take precedence and dominate behavior.</a:t>
            </a:r>
            <a:br>
              <a:rPr lang="en-US" dirty="0" smtClean="0"/>
            </a:br>
            <a:r>
              <a:rPr lang="en-US" dirty="0" smtClean="0"/>
              <a:t>Safety and Security needs include:</a:t>
            </a:r>
            <a:br>
              <a:rPr lang="en-US" dirty="0" smtClean="0"/>
            </a:br>
            <a:r>
              <a:rPr lang="en-US" dirty="0" smtClean="0"/>
              <a:t>Personal security</a:t>
            </a:r>
          </a:p>
          <a:p>
            <a:pPr lvl="1"/>
            <a:r>
              <a:rPr lang="en-US" dirty="0" smtClean="0"/>
              <a:t>Financial security</a:t>
            </a:r>
          </a:p>
          <a:p>
            <a:pPr lvl="1"/>
            <a:r>
              <a:rPr lang="en-US" dirty="0" smtClean="0"/>
              <a:t>Health and well-being</a:t>
            </a:r>
          </a:p>
          <a:p>
            <a:pPr lvl="1"/>
            <a:r>
              <a:rPr lang="en-US" dirty="0" smtClean="0"/>
              <a:t>Safety net against accidents/illness and their adverse </a:t>
            </a:r>
            <a:r>
              <a:rPr lang="en-US" dirty="0" smtClean="0"/>
              <a:t>impacts</a:t>
            </a:r>
          </a:p>
          <a:p>
            <a:r>
              <a:rPr lang="en-US" u="sng" dirty="0" smtClean="0"/>
              <a:t>Love </a:t>
            </a:r>
            <a:r>
              <a:rPr lang="en-US" u="sng" dirty="0" smtClean="0"/>
              <a:t>and Belonging Needs:</a:t>
            </a:r>
            <a:r>
              <a:rPr lang="en-US" dirty="0" smtClean="0"/>
              <a:t> The third level of human needs is interpersonal and involves feelings of belonging. The different types of relationships include:</a:t>
            </a:r>
            <a:br>
              <a:rPr lang="en-US" dirty="0" smtClean="0"/>
            </a:br>
            <a:r>
              <a:rPr lang="en-US" dirty="0" smtClean="0"/>
              <a:t>Friendship</a:t>
            </a:r>
          </a:p>
          <a:p>
            <a:pPr lvl="1"/>
            <a:r>
              <a:rPr lang="en-US" dirty="0" smtClean="0"/>
              <a:t>Intimacy</a:t>
            </a:r>
          </a:p>
          <a:p>
            <a:pPr lvl="1"/>
            <a:r>
              <a:rPr lang="en-US" dirty="0" smtClean="0"/>
              <a:t>Family</a:t>
            </a:r>
          </a:p>
          <a:p>
            <a:r>
              <a:rPr lang="en-US" dirty="0" smtClean="0"/>
              <a:t>According </a:t>
            </a:r>
            <a:r>
              <a:rPr lang="en-US" dirty="0" smtClean="0"/>
              <a:t>to Maslow, humans need to feel a sense of belonging and acceptance among their social groups, regardless if these groups are large or small</a:t>
            </a:r>
            <a:r>
              <a:rPr lang="en-US" dirty="0" smtClean="0"/>
              <a:t>.</a:t>
            </a:r>
            <a:endParaRPr lang="en-US" dirty="0"/>
          </a:p>
        </p:txBody>
      </p:sp>
      <p:sp>
        <p:nvSpPr>
          <p:cNvPr id="3" name="Title 2"/>
          <p:cNvSpPr>
            <a:spLocks noGrp="1"/>
          </p:cNvSpPr>
          <p:nvPr>
            <p:ph type="title"/>
          </p:nvPr>
        </p:nvSpPr>
        <p:spPr/>
        <p:txBody>
          <a:bodyPr/>
          <a:lstStyle/>
          <a:p>
            <a:r>
              <a:rPr lang="en-US" dirty="0" smtClean="0"/>
              <a:t>Maslow’s Hierarchy of Needs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en-US" sz="3500" u="sng" dirty="0" smtClean="0"/>
              <a:t>Esteem:</a:t>
            </a:r>
            <a:r>
              <a:rPr lang="en-US" sz="3500" dirty="0" smtClean="0"/>
              <a:t> All humans have a need to feel respected; this includes the need to have self-esteem and self-respect. Esteem presents the typical human desire to be accepted and valued by others. People often engage in a profession or hobby to gain recognition. These activities give the person a sense of contribution or value.</a:t>
            </a:r>
            <a:br>
              <a:rPr lang="en-US" sz="3500" dirty="0" smtClean="0"/>
            </a:br>
            <a:r>
              <a:rPr lang="en-US" sz="3500" dirty="0" smtClean="0"/>
              <a:t/>
            </a:r>
            <a:br>
              <a:rPr lang="en-US" sz="3500" dirty="0" smtClean="0"/>
            </a:br>
            <a:r>
              <a:rPr lang="en-US" sz="3500" dirty="0" smtClean="0"/>
              <a:t>Maslow's two separate types of esteem needs include: </a:t>
            </a:r>
            <a:br>
              <a:rPr lang="en-US" sz="3500" dirty="0" smtClean="0"/>
            </a:br>
            <a:r>
              <a:rPr lang="en-US" sz="3500" dirty="0" smtClean="0"/>
              <a:t>The "lower" version of esteem, which is the need for respect from others. This may include a need </a:t>
            </a:r>
            <a:r>
              <a:rPr lang="en-US" sz="3500" dirty="0" smtClean="0"/>
              <a:t>for:</a:t>
            </a:r>
          </a:p>
          <a:p>
            <a:pPr lvl="1"/>
            <a:r>
              <a:rPr lang="en-US" sz="3100" dirty="0" smtClean="0"/>
              <a:t>Status</a:t>
            </a:r>
            <a:endParaRPr lang="en-US" sz="3100" dirty="0" smtClean="0"/>
          </a:p>
          <a:p>
            <a:pPr lvl="1"/>
            <a:r>
              <a:rPr lang="en-US" sz="2800" dirty="0" smtClean="0"/>
              <a:t>Recognition</a:t>
            </a:r>
          </a:p>
          <a:p>
            <a:pPr lvl="1"/>
            <a:r>
              <a:rPr lang="en-US" sz="2800" dirty="0" smtClean="0"/>
              <a:t>Fame</a:t>
            </a:r>
          </a:p>
          <a:p>
            <a:pPr lvl="1"/>
            <a:r>
              <a:rPr lang="en-US" sz="2800" dirty="0" smtClean="0"/>
              <a:t>Prestige</a:t>
            </a:r>
          </a:p>
          <a:p>
            <a:pPr lvl="1"/>
            <a:r>
              <a:rPr lang="en-US" sz="2800" dirty="0" smtClean="0"/>
              <a:t>Attention. </a:t>
            </a:r>
          </a:p>
          <a:p>
            <a:r>
              <a:rPr lang="en-US" sz="3500" dirty="0" smtClean="0"/>
              <a:t>The "higher" version manifests itself as the need for self-respect. This may include a need for:</a:t>
            </a:r>
            <a:br>
              <a:rPr lang="en-US" sz="3500" dirty="0" smtClean="0"/>
            </a:br>
            <a:r>
              <a:rPr lang="en-US" sz="3500" dirty="0" smtClean="0"/>
              <a:t>Strength</a:t>
            </a:r>
          </a:p>
          <a:p>
            <a:pPr lvl="1"/>
            <a:r>
              <a:rPr lang="en-US" sz="2800" dirty="0" smtClean="0"/>
              <a:t>Competence</a:t>
            </a:r>
          </a:p>
          <a:p>
            <a:pPr lvl="1"/>
            <a:r>
              <a:rPr lang="en-US" sz="2800" dirty="0" smtClean="0"/>
              <a:t>Mastery</a:t>
            </a:r>
          </a:p>
          <a:p>
            <a:pPr lvl="1"/>
            <a:r>
              <a:rPr lang="en-US" sz="2800" dirty="0" smtClean="0"/>
              <a:t>Self-confidence</a:t>
            </a:r>
          </a:p>
          <a:p>
            <a:pPr lvl="1"/>
            <a:r>
              <a:rPr lang="en-US" sz="2800" dirty="0" smtClean="0"/>
              <a:t>Independence</a:t>
            </a:r>
          </a:p>
          <a:p>
            <a:pPr lvl="1"/>
            <a:r>
              <a:rPr lang="en-US" sz="2800" dirty="0" smtClean="0"/>
              <a:t>Freedom</a:t>
            </a:r>
          </a:p>
          <a:p>
            <a:r>
              <a:rPr lang="en-US" sz="3500" dirty="0" smtClean="0"/>
              <a:t>The "higher" version takes precedence over the "lower" version because it relies on an inner competence established through experience. </a:t>
            </a:r>
            <a:endParaRPr lang="en-US" dirty="0" smtClean="0"/>
          </a:p>
        </p:txBody>
      </p:sp>
      <p:sp>
        <p:nvSpPr>
          <p:cNvPr id="3" name="Title 2"/>
          <p:cNvSpPr>
            <a:spLocks noGrp="1"/>
          </p:cNvSpPr>
          <p:nvPr>
            <p:ph type="title"/>
          </p:nvPr>
        </p:nvSpPr>
        <p:spPr/>
        <p:txBody>
          <a:bodyPr/>
          <a:lstStyle/>
          <a:p>
            <a:r>
              <a:rPr lang="en-US" dirty="0" smtClean="0"/>
              <a:t>Maslow’s Hierarchy of Needs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u="sng" dirty="0" smtClean="0"/>
              <a:t>Self-actualization:</a:t>
            </a:r>
            <a:r>
              <a:rPr lang="en-US" sz="2800" dirty="0" smtClean="0"/>
              <a:t> This level of need refers to what a person's full potential is and the realization of that potential. Maslow describes this level as the desire to accomplish everything that one can, to become the most that one can be. Maslow believed </a:t>
            </a:r>
            <a:r>
              <a:rPr lang="en-US" dirty="0" smtClean="0"/>
              <a:t>that to understand this level of need, the person must not only achieve the previous needs, but master them.</a:t>
            </a:r>
            <a:endParaRPr lang="en-US" dirty="0"/>
          </a:p>
        </p:txBody>
      </p:sp>
      <p:sp>
        <p:nvSpPr>
          <p:cNvPr id="3" name="Title 2"/>
          <p:cNvSpPr>
            <a:spLocks noGrp="1"/>
          </p:cNvSpPr>
          <p:nvPr>
            <p:ph type="title"/>
          </p:nvPr>
        </p:nvSpPr>
        <p:spPr/>
        <p:txBody>
          <a:bodyPr/>
          <a:lstStyle/>
          <a:p>
            <a:r>
              <a:rPr lang="en-US" dirty="0" smtClean="0"/>
              <a:t>Maslow’s Hierarchy of Needs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Maslow’s Hierarchy of Needs</a:t>
            </a:r>
            <a:endParaRPr lang="en-US" dirty="0"/>
          </a:p>
        </p:txBody>
      </p:sp>
      <p:pic>
        <p:nvPicPr>
          <p:cNvPr id="2050" name="Picture 2" descr="Picture"/>
          <p:cNvPicPr>
            <a:picLocks noChangeAspect="1" noChangeArrowheads="1"/>
          </p:cNvPicPr>
          <p:nvPr/>
        </p:nvPicPr>
        <p:blipFill>
          <a:blip r:embed="rId3" cstate="print"/>
          <a:srcRect/>
          <a:stretch>
            <a:fillRect/>
          </a:stretch>
        </p:blipFill>
        <p:spPr bwMode="auto">
          <a:xfrm>
            <a:off x="609600" y="914399"/>
            <a:ext cx="7315200" cy="549452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525963"/>
          </a:xfrm>
        </p:spPr>
        <p:txBody>
          <a:bodyPr>
            <a:normAutofit fontScale="77500" lnSpcReduction="20000"/>
          </a:bodyPr>
          <a:lstStyle/>
          <a:p>
            <a:r>
              <a:rPr lang="en-US" u="sng" dirty="0" smtClean="0"/>
              <a:t>Hawthorn Effect</a:t>
            </a:r>
            <a:r>
              <a:rPr lang="en-US" dirty="0" smtClean="0"/>
              <a:t> - When you pay attention to people, they will become more productive.</a:t>
            </a:r>
            <a:br>
              <a:rPr lang="en-US" dirty="0" smtClean="0"/>
            </a:br>
            <a:endParaRPr lang="en-US" dirty="0" smtClean="0"/>
          </a:p>
          <a:p>
            <a:r>
              <a:rPr lang="en-US" u="sng" dirty="0" smtClean="0"/>
              <a:t>Equity </a:t>
            </a:r>
            <a:r>
              <a:rPr lang="en-US" u="sng" dirty="0" smtClean="0"/>
              <a:t>Theory</a:t>
            </a:r>
            <a:r>
              <a:rPr lang="en-US" dirty="0" smtClean="0"/>
              <a:t> - Relationships between the input(pay) and output(production) between different employees.  </a:t>
            </a:r>
            <a:br>
              <a:rPr lang="en-US" dirty="0" smtClean="0"/>
            </a:br>
            <a:endParaRPr lang="en-US" dirty="0" smtClean="0"/>
          </a:p>
          <a:p>
            <a:r>
              <a:rPr lang="en-US" u="sng" dirty="0" smtClean="0"/>
              <a:t>Motivational </a:t>
            </a:r>
            <a:r>
              <a:rPr lang="en-US" u="sng" dirty="0" smtClean="0"/>
              <a:t>Force</a:t>
            </a:r>
            <a:r>
              <a:rPr lang="en-US" dirty="0" smtClean="0"/>
              <a:t> - The subconscious calculation used to determine ones concentration and effort applied to achieving a goal. </a:t>
            </a:r>
            <a:br>
              <a:rPr lang="en-US" dirty="0" smtClean="0"/>
            </a:br>
            <a:r>
              <a:rPr lang="en-US" dirty="0" smtClean="0"/>
              <a:t>Expectancy         (If you work, you will </a:t>
            </a:r>
            <a:r>
              <a:rPr lang="en-US" dirty="0" smtClean="0"/>
              <a:t>perform)</a:t>
            </a:r>
            <a:r>
              <a:rPr lang="en-US" dirty="0" smtClean="0"/>
              <a:t/>
            </a:r>
            <a:br>
              <a:rPr lang="en-US" dirty="0" smtClean="0"/>
            </a:br>
            <a:r>
              <a:rPr lang="en-US" dirty="0" smtClean="0"/>
              <a:t>x Instrumentality    (If you </a:t>
            </a:r>
            <a:r>
              <a:rPr lang="en-US" dirty="0" smtClean="0"/>
              <a:t>perform, </a:t>
            </a:r>
            <a:r>
              <a:rPr lang="en-US" dirty="0" smtClean="0"/>
              <a:t>there will be outcomes)</a:t>
            </a:r>
            <a:br>
              <a:rPr lang="en-US" dirty="0" smtClean="0"/>
            </a:br>
            <a:r>
              <a:rPr lang="en-US" dirty="0" smtClean="0"/>
              <a:t>x Valence            (The outcomes will be valued)</a:t>
            </a:r>
            <a:br>
              <a:rPr lang="en-US" dirty="0" smtClean="0"/>
            </a:br>
            <a:r>
              <a:rPr lang="en-US" dirty="0" smtClean="0"/>
              <a:t>=Total Motivational Force</a:t>
            </a:r>
            <a:br>
              <a:rPr lang="en-US" dirty="0" smtClean="0"/>
            </a:br>
            <a:r>
              <a:rPr lang="en-US" dirty="0" smtClean="0"/>
              <a:t>*A similar theory on motivation will be discussed in the article section.</a:t>
            </a:r>
            <a:endParaRPr lang="en-US" dirty="0"/>
          </a:p>
        </p:txBody>
      </p:sp>
      <p:sp>
        <p:nvSpPr>
          <p:cNvPr id="3" name="Title 2"/>
          <p:cNvSpPr>
            <a:spLocks noGrp="1"/>
          </p:cNvSpPr>
          <p:nvPr>
            <p:ph type="title"/>
          </p:nvPr>
        </p:nvSpPr>
        <p:spPr/>
        <p:txBody>
          <a:bodyPr>
            <a:normAutofit fontScale="90000"/>
          </a:bodyPr>
          <a:lstStyle/>
          <a:p>
            <a:r>
              <a:rPr lang="en-US" dirty="0" smtClean="0"/>
              <a:t>Additional Motivational Theories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u="sng" dirty="0" smtClean="0"/>
              <a:t>Intrinsic vs. Extrinsic Motivation:</a:t>
            </a:r>
            <a:r>
              <a:rPr lang="en-US" dirty="0" smtClean="0"/>
              <a:t/>
            </a:r>
            <a:br>
              <a:rPr lang="en-US" dirty="0" smtClean="0"/>
            </a:br>
            <a:r>
              <a:rPr lang="en-US" dirty="0" smtClean="0"/>
              <a:t>Intrinsic motivation refers to motivation that is driven by an interest or enjoyment in the task itself, and exists within the individual rather than relying on external pressures or a desire for reward. Individuals are likely to be intrinsically motivated if they</a:t>
            </a:r>
            <a:r>
              <a:rPr lang="en-US" dirty="0" smtClean="0"/>
              <a:t>:</a:t>
            </a:r>
          </a:p>
          <a:p>
            <a:pPr lvl="1"/>
            <a:r>
              <a:rPr lang="en-US" dirty="0" smtClean="0"/>
              <a:t>attribute </a:t>
            </a:r>
            <a:r>
              <a:rPr lang="en-US" dirty="0" smtClean="0"/>
              <a:t>their production results to factors under their own </a:t>
            </a:r>
            <a:r>
              <a:rPr lang="en-US" dirty="0" smtClean="0"/>
              <a:t>control</a:t>
            </a:r>
          </a:p>
          <a:p>
            <a:pPr lvl="1"/>
            <a:r>
              <a:rPr lang="en-US" dirty="0" smtClean="0"/>
              <a:t>believe </a:t>
            </a:r>
            <a:r>
              <a:rPr lang="en-US" dirty="0" smtClean="0"/>
              <a:t>they have the skills to be effective agents in reaching their desired goals</a:t>
            </a:r>
          </a:p>
          <a:p>
            <a:pPr lvl="1"/>
            <a:r>
              <a:rPr lang="en-US" dirty="0" smtClean="0"/>
              <a:t>are interested in mastering a task, not just focused on completing the given responsibility</a:t>
            </a:r>
            <a:br>
              <a:rPr lang="en-US" dirty="0" smtClean="0"/>
            </a:br>
            <a:endParaRPr lang="en-US" dirty="0" smtClean="0"/>
          </a:p>
          <a:p>
            <a:r>
              <a:rPr lang="en-US" dirty="0" smtClean="0"/>
              <a:t>Extrinsic motivation refers to the performance of an activity in order to attain an outcome, whether or not that activity is also intrinsically motivated. Extrinsic motivation comes from outside of the individual. The most common being rewards and punishment</a:t>
            </a:r>
            <a:endParaRPr lang="en-US" dirty="0"/>
          </a:p>
        </p:txBody>
      </p:sp>
      <p:sp>
        <p:nvSpPr>
          <p:cNvPr id="3" name="Title 2"/>
          <p:cNvSpPr>
            <a:spLocks noGrp="1"/>
          </p:cNvSpPr>
          <p:nvPr>
            <p:ph type="title"/>
          </p:nvPr>
        </p:nvSpPr>
        <p:spPr/>
        <p:txBody>
          <a:bodyPr>
            <a:normAutofit fontScale="90000"/>
          </a:bodyPr>
          <a:lstStyle/>
          <a:p>
            <a:r>
              <a:rPr lang="en-US" dirty="0" smtClean="0"/>
              <a:t>Additional Motivational Theories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TotalTime>
  <Words>536</Words>
  <Application>Microsoft Office PowerPoint</Application>
  <PresentationFormat>On-screen Show (4:3)</PresentationFormat>
  <Paragraphs>97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Chapter 5: Motivation</vt:lpstr>
      <vt:lpstr>What is Motivation?</vt:lpstr>
      <vt:lpstr>Three Aspects of a Job</vt:lpstr>
      <vt:lpstr>Maslow’s Hierarchy of Needs</vt:lpstr>
      <vt:lpstr>Maslow’s Hierarchy of Needs</vt:lpstr>
      <vt:lpstr>Maslow’s Hierarchy of Needs</vt:lpstr>
      <vt:lpstr>Maslow’s Hierarchy of Needs</vt:lpstr>
      <vt:lpstr>Additional Motivational Theories</vt:lpstr>
      <vt:lpstr>Additional Motivational Theories</vt:lpstr>
      <vt:lpstr>Slide 10</vt:lpstr>
      <vt:lpstr>Motivation Through Job Design</vt:lpstr>
      <vt:lpstr>Motivation Through Job Design</vt:lpstr>
      <vt:lpstr>Employee Motivation: A powerful new model</vt:lpstr>
      <vt:lpstr>Employee Motivation: A powerful new model</vt:lpstr>
      <vt:lpstr>Motivating Employees</vt:lpstr>
      <vt:lpstr>Slide 16</vt:lpstr>
      <vt:lpstr>Employee Motivation Exercise</vt:lpstr>
      <vt:lpstr>Employee Motivation Exercise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Motivation</dc:title>
  <dc:creator>TheShulfers-PC</dc:creator>
  <cp:lastModifiedBy>TheShulfers-PC</cp:lastModifiedBy>
  <cp:revision>4</cp:revision>
  <dcterms:created xsi:type="dcterms:W3CDTF">2013-12-08T18:20:37Z</dcterms:created>
  <dcterms:modified xsi:type="dcterms:W3CDTF">2013-12-08T18:45:52Z</dcterms:modified>
</cp:coreProperties>
</file>