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69" r:id="rId4"/>
    <p:sldId id="258" r:id="rId5"/>
    <p:sldId id="259" r:id="rId6"/>
    <p:sldId id="260" r:id="rId7"/>
    <p:sldId id="261" r:id="rId8"/>
    <p:sldId id="270" r:id="rId9"/>
    <p:sldId id="262" r:id="rId10"/>
    <p:sldId id="271" r:id="rId11"/>
    <p:sldId id="263" r:id="rId12"/>
    <p:sldId id="264" r:id="rId13"/>
    <p:sldId id="265"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9A5C4E-C416-41A1-9AC6-C20BB334A64C}" type="datetimeFigureOut">
              <a:rPr lang="en-US" smtClean="0"/>
              <a:pPr/>
              <a:t>12/8/2013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7E51CB-8487-4014-9A1C-6846BD3E3C1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E51CB-8487-4014-9A1C-6846BD3E3C1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E51CB-8487-4014-9A1C-6846BD3E3C1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E51CB-8487-4014-9A1C-6846BD3E3C19}"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E51CB-8487-4014-9A1C-6846BD3E3C19}"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E51CB-8487-4014-9A1C-6846BD3E3C19}"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E51CB-8487-4014-9A1C-6846BD3E3C19}"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E51CB-8487-4014-9A1C-6846BD3E3C19}"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E51CB-8487-4014-9A1C-6846BD3E3C1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E51CB-8487-4014-9A1C-6846BD3E3C1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E51CB-8487-4014-9A1C-6846BD3E3C1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E51CB-8487-4014-9A1C-6846BD3E3C1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E51CB-8487-4014-9A1C-6846BD3E3C1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E51CB-8487-4014-9A1C-6846BD3E3C1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E51CB-8487-4014-9A1C-6846BD3E3C1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5EF4360-4507-4102-9D38-20AA0B86FD7C}" type="datetimeFigureOut">
              <a:rPr lang="en-US" smtClean="0"/>
              <a:pPr/>
              <a:t>12/8/2013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C692877-0F12-47F2-9676-6B34806B725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EF4360-4507-4102-9D38-20AA0B86FD7C}" type="datetimeFigureOut">
              <a:rPr lang="en-US" smtClean="0"/>
              <a:pPr/>
              <a:t>12/8/2013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C692877-0F12-47F2-9676-6B34806B725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EF4360-4507-4102-9D38-20AA0B86FD7C}" type="datetimeFigureOut">
              <a:rPr lang="en-US" smtClean="0"/>
              <a:pPr/>
              <a:t>12/8/2013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C692877-0F12-47F2-9676-6B34806B725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EF4360-4507-4102-9D38-20AA0B86FD7C}" type="datetimeFigureOut">
              <a:rPr lang="en-US" smtClean="0"/>
              <a:pPr/>
              <a:t>12/8/2013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C692877-0F12-47F2-9676-6B34806B725A}"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5EF4360-4507-4102-9D38-20AA0B86FD7C}" type="datetimeFigureOut">
              <a:rPr lang="en-US" smtClean="0"/>
              <a:pPr/>
              <a:t>12/8/2013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C692877-0F12-47F2-9676-6B34806B725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5EF4360-4507-4102-9D38-20AA0B86FD7C}" type="datetimeFigureOut">
              <a:rPr lang="en-US" smtClean="0"/>
              <a:pPr/>
              <a:t>12/8/2013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C692877-0F12-47F2-9676-6B34806B725A}"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5EF4360-4507-4102-9D38-20AA0B86FD7C}" type="datetimeFigureOut">
              <a:rPr lang="en-US" smtClean="0"/>
              <a:pPr/>
              <a:t>12/8/2013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C692877-0F12-47F2-9676-6B34806B725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5EF4360-4507-4102-9D38-20AA0B86FD7C}" type="datetimeFigureOut">
              <a:rPr lang="en-US" smtClean="0"/>
              <a:pPr/>
              <a:t>12/8/2013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C692877-0F12-47F2-9676-6B34806B725A}"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5EF4360-4507-4102-9D38-20AA0B86FD7C}" type="datetimeFigureOut">
              <a:rPr lang="en-US" smtClean="0"/>
              <a:pPr/>
              <a:t>12/8/2013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C692877-0F12-47F2-9676-6B34806B725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5EF4360-4507-4102-9D38-20AA0B86FD7C}" type="datetimeFigureOut">
              <a:rPr lang="en-US" smtClean="0"/>
              <a:pPr/>
              <a:t>12/8/2013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C692877-0F12-47F2-9676-6B34806B725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5EF4360-4507-4102-9D38-20AA0B86FD7C}" type="datetimeFigureOut">
              <a:rPr lang="en-US" smtClean="0"/>
              <a:pPr/>
              <a:t>12/8/2013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C692877-0F12-47F2-9676-6B34806B725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5EF4360-4507-4102-9D38-20AA0B86FD7C}" type="datetimeFigureOut">
              <a:rPr lang="en-US" smtClean="0"/>
              <a:pPr/>
              <a:t>12/8/2013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C692877-0F12-47F2-9676-6B34806B725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4: Leadership</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To highlight the analysis results, the researchers found that transformational leaders leaned more towards the supportiveness communication style and showed minimal verbal aggressiveness.  </a:t>
            </a:r>
            <a:endParaRPr lang="en-US" dirty="0" smtClean="0"/>
          </a:p>
          <a:p>
            <a:r>
              <a:rPr lang="en-US" dirty="0" smtClean="0"/>
              <a:t>The </a:t>
            </a:r>
            <a:r>
              <a:rPr lang="en-US" dirty="0" smtClean="0"/>
              <a:t>charismatic leaders had a profile which included every type of leadership style with the exception of expressiveness.  </a:t>
            </a:r>
            <a:endParaRPr lang="en-US" dirty="0" smtClean="0"/>
          </a:p>
          <a:p>
            <a:r>
              <a:rPr lang="en-US" dirty="0" smtClean="0"/>
              <a:t>Lastly</a:t>
            </a:r>
            <a:r>
              <a:rPr lang="en-US" dirty="0" smtClean="0"/>
              <a:t>, the transactional leaders ranked high in assuredness with a much higher correlation of verbal aggressiveness than the other two leadership styles.  </a:t>
            </a:r>
            <a:endParaRPr lang="en-US" dirty="0" smtClean="0"/>
          </a:p>
          <a:p>
            <a:r>
              <a:rPr lang="en-US" dirty="0" smtClean="0"/>
              <a:t>With </a:t>
            </a:r>
            <a:r>
              <a:rPr lang="en-US" dirty="0" smtClean="0"/>
              <a:t>these results, it can be concluded that by enhancing the supportiveness communication style, a leader will be seen as more charismatic and/or transformational.  In addition, having high assuredness will improve the perception of a leaders performance and an employees satisfaction with their leader.</a:t>
            </a:r>
            <a:endParaRPr lang="en-US" dirty="0"/>
          </a:p>
        </p:txBody>
      </p:sp>
      <p:sp>
        <p:nvSpPr>
          <p:cNvPr id="3" name="Title 2"/>
          <p:cNvSpPr>
            <a:spLocks noGrp="1"/>
          </p:cNvSpPr>
          <p:nvPr>
            <p:ph type="title"/>
          </p:nvPr>
        </p:nvSpPr>
        <p:spPr/>
        <p:txBody>
          <a:bodyPr>
            <a:normAutofit fontScale="90000"/>
          </a:bodyPr>
          <a:lstStyle/>
          <a:p>
            <a:r>
              <a:rPr lang="en-US" dirty="0" smtClean="0"/>
              <a:t>Leadership and Communication Styles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610600" cy="5410200"/>
          </a:xfrm>
        </p:spPr>
        <p:txBody>
          <a:bodyPr>
            <a:normAutofit fontScale="62500" lnSpcReduction="20000"/>
          </a:bodyPr>
          <a:lstStyle/>
          <a:p>
            <a:r>
              <a:rPr lang="en-US" dirty="0" smtClean="0"/>
              <a:t>Throughout our more recent history, competitive organizations have depended on employee engagement and initiative to support their mission and vision.  </a:t>
            </a:r>
            <a:endParaRPr lang="en-US" dirty="0" smtClean="0"/>
          </a:p>
          <a:p>
            <a:r>
              <a:rPr lang="en-US" dirty="0" smtClean="0"/>
              <a:t>In </a:t>
            </a:r>
            <a:r>
              <a:rPr lang="en-US" dirty="0" smtClean="0"/>
              <a:t>order to maintain these characteristics in employees, the managerial structure of the organization must have a proactive climate which encourages and inspires.  </a:t>
            </a:r>
            <a:endParaRPr lang="en-US" dirty="0" smtClean="0"/>
          </a:p>
          <a:p>
            <a:r>
              <a:rPr lang="en-US" dirty="0" smtClean="0"/>
              <a:t>Thus </a:t>
            </a:r>
            <a:r>
              <a:rPr lang="en-US" dirty="0" smtClean="0"/>
              <a:t>leading to converting from managing individuals, or ones with formal authority, to inspiring leaders which are able to influence others.  Different theories have attempted to develop sets of characteristics that make effective leaders; the first being trait theories.  </a:t>
            </a:r>
            <a:endParaRPr lang="en-US" dirty="0" smtClean="0"/>
          </a:p>
          <a:p>
            <a:r>
              <a:rPr lang="en-US" dirty="0" smtClean="0"/>
              <a:t>Although </a:t>
            </a:r>
            <a:r>
              <a:rPr lang="en-US" dirty="0" smtClean="0"/>
              <a:t>trait theories identified ones ability to effectively manage a process, it's vital flaw was the absence of interpersonal relationships and communications, thus leading to the behavior theories.  </a:t>
            </a:r>
            <a:endParaRPr lang="en-US" dirty="0" smtClean="0"/>
          </a:p>
          <a:p>
            <a:r>
              <a:rPr lang="en-US" dirty="0" smtClean="0"/>
              <a:t>The </a:t>
            </a:r>
            <a:r>
              <a:rPr lang="en-US" dirty="0" smtClean="0"/>
              <a:t>behavior theories identified the importance addressing employee's feelings and the correlation with willingness to follow.  Yet, even though the behavior theories addressed interpersonal relationships, gaps were identified after finding that appropriate leadership types were hindered by situational constraints.  </a:t>
            </a:r>
            <a:endParaRPr lang="en-US" dirty="0" smtClean="0"/>
          </a:p>
          <a:p>
            <a:r>
              <a:rPr lang="en-US" dirty="0" smtClean="0"/>
              <a:t>Finally </a:t>
            </a:r>
            <a:r>
              <a:rPr lang="en-US" dirty="0" smtClean="0"/>
              <a:t>leading us to the more recent models which develops and alters their variables and approach depending upon each situation.  </a:t>
            </a:r>
            <a:endParaRPr lang="en-US" dirty="0" smtClean="0"/>
          </a:p>
          <a:p>
            <a:r>
              <a:rPr lang="en-US" dirty="0" smtClean="0"/>
              <a:t>With </a:t>
            </a:r>
            <a:r>
              <a:rPr lang="en-US" dirty="0" smtClean="0"/>
              <a:t>most theories being somewhat similar, the key objectives are to apply appropriate behavior to each situation and to create a group of committed followers.  </a:t>
            </a:r>
            <a:endParaRPr lang="en-US" dirty="0"/>
          </a:p>
        </p:txBody>
      </p:sp>
      <p:sp>
        <p:nvSpPr>
          <p:cNvPr id="3" name="Title 2"/>
          <p:cNvSpPr>
            <a:spLocks noGrp="1"/>
          </p:cNvSpPr>
          <p:nvPr>
            <p:ph type="title"/>
          </p:nvPr>
        </p:nvSpPr>
        <p:spPr/>
        <p:txBody>
          <a:bodyPr>
            <a:normAutofit/>
          </a:bodyPr>
          <a:lstStyle/>
          <a:p>
            <a:r>
              <a:rPr lang="en-US" dirty="0" smtClean="0"/>
              <a:t>Theory </a:t>
            </a:r>
            <a:r>
              <a:rPr lang="en-US" dirty="0" smtClean="0"/>
              <a:t>and Practice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0"/>
            <a:ext cx="8686800" cy="5029200"/>
          </a:xfrm>
        </p:spPr>
        <p:txBody>
          <a:bodyPr>
            <a:normAutofit fontScale="62500" lnSpcReduction="20000"/>
          </a:bodyPr>
          <a:lstStyle/>
          <a:p>
            <a:r>
              <a:rPr lang="en-US" dirty="0" smtClean="0"/>
              <a:t>Henri </a:t>
            </a:r>
            <a:r>
              <a:rPr lang="en-US" dirty="0" err="1" smtClean="0"/>
              <a:t>Fayol</a:t>
            </a:r>
            <a:r>
              <a:rPr lang="en-US" dirty="0" smtClean="0"/>
              <a:t> contributions to management theory has laid the groundwork for many of our more recent management theories by focusing on six major functions of an organization; those organizational functions are divided into: </a:t>
            </a:r>
            <a:endParaRPr lang="en-US" dirty="0" smtClean="0"/>
          </a:p>
          <a:p>
            <a:r>
              <a:rPr lang="en-US" dirty="0" smtClean="0"/>
              <a:t>In </a:t>
            </a:r>
            <a:r>
              <a:rPr lang="en-US" dirty="0" smtClean="0"/>
              <a:t>an effort to improve upon a managers technical skills, </a:t>
            </a:r>
            <a:r>
              <a:rPr lang="en-US" dirty="0" err="1" smtClean="0"/>
              <a:t>Fayol</a:t>
            </a:r>
            <a:r>
              <a:rPr lang="en-US" dirty="0" smtClean="0"/>
              <a:t> developed his 14 Principles of Management (as shown above) which he cautioned were flexible and capable of adaptation to every need.  To further develop an organizations effectiveness </a:t>
            </a:r>
            <a:r>
              <a:rPr lang="en-US" dirty="0" err="1" smtClean="0"/>
              <a:t>Fayol</a:t>
            </a:r>
            <a:r>
              <a:rPr lang="en-US" dirty="0" smtClean="0"/>
              <a:t> developed his five basic tools for successful administration which were: </a:t>
            </a:r>
            <a:endParaRPr lang="en-US" dirty="0" smtClean="0"/>
          </a:p>
          <a:p>
            <a:pPr lvl="1"/>
            <a:r>
              <a:rPr lang="en-US" dirty="0" smtClean="0"/>
              <a:t>A </a:t>
            </a:r>
            <a:r>
              <a:rPr lang="en-US" dirty="0" smtClean="0"/>
              <a:t>survey to assess the organizations past and present objectives which include what organizational leaders want to achieve and what the most probably outcomes actually are</a:t>
            </a:r>
          </a:p>
          <a:p>
            <a:pPr lvl="1"/>
            <a:r>
              <a:rPr lang="en-US" dirty="0" smtClean="0"/>
              <a:t>A business plan which includes activities needed to be preformed in order to achieve long-term goals</a:t>
            </a:r>
          </a:p>
          <a:p>
            <a:pPr lvl="1"/>
            <a:r>
              <a:rPr lang="en-US" dirty="0" smtClean="0"/>
              <a:t>A regularly generated operations report to track initiatives and evaluate performance results</a:t>
            </a:r>
          </a:p>
          <a:p>
            <a:pPr lvl="1"/>
            <a:r>
              <a:rPr lang="en-US" dirty="0" smtClean="0"/>
              <a:t>Meeting minutes to provide organizational leaders insight and allow for cross-functional communication</a:t>
            </a:r>
          </a:p>
          <a:p>
            <a:pPr lvl="1"/>
            <a:r>
              <a:rPr lang="en-US" dirty="0" smtClean="0"/>
              <a:t>An organizational chart to accurately depict authority and responsibility throughout the scalar chain</a:t>
            </a:r>
          </a:p>
          <a:p>
            <a:r>
              <a:rPr lang="en-US" dirty="0" smtClean="0"/>
              <a:t>When compared to other management theories, </a:t>
            </a:r>
            <a:r>
              <a:rPr lang="en-US" dirty="0" err="1" smtClean="0"/>
              <a:t>Foyal</a:t>
            </a:r>
            <a:r>
              <a:rPr lang="en-US" dirty="0" smtClean="0"/>
              <a:t> has shown many </a:t>
            </a:r>
            <a:r>
              <a:rPr lang="en-US" dirty="0" err="1" smtClean="0"/>
              <a:t>congruenceis</a:t>
            </a:r>
            <a:r>
              <a:rPr lang="en-US" dirty="0" smtClean="0"/>
              <a:t> with other theorists most notably that the role of a manager is to motivate, encourage, train, and reward them when success is achieved.</a:t>
            </a:r>
            <a:endParaRPr lang="en-US" dirty="0"/>
          </a:p>
        </p:txBody>
      </p:sp>
      <p:sp>
        <p:nvSpPr>
          <p:cNvPr id="3" name="Title 2"/>
          <p:cNvSpPr>
            <a:spLocks noGrp="1"/>
          </p:cNvSpPr>
          <p:nvPr>
            <p:ph type="title"/>
          </p:nvPr>
        </p:nvSpPr>
        <p:spPr>
          <a:xfrm>
            <a:off x="457200" y="274638"/>
            <a:ext cx="8229600" cy="1401762"/>
          </a:xfrm>
        </p:spPr>
        <p:txBody>
          <a:bodyPr>
            <a:normAutofit/>
          </a:bodyPr>
          <a:lstStyle/>
          <a:p>
            <a:r>
              <a:rPr lang="en-US" dirty="0" smtClean="0"/>
              <a:t>Applying </a:t>
            </a:r>
            <a:r>
              <a:rPr lang="en-US" dirty="0" smtClean="0"/>
              <a:t>Henri </a:t>
            </a:r>
            <a:r>
              <a:rPr lang="en-US" dirty="0" err="1" smtClean="0"/>
              <a:t>Fayol’s</a:t>
            </a:r>
            <a:r>
              <a:rPr lang="en-US" dirty="0" smtClean="0"/>
              <a:t> Management Principals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buNone/>
            </a:pPr>
            <a:r>
              <a:rPr lang="en-US" b="1" dirty="0" smtClean="0"/>
              <a:t>Construct your own Board of Directors</a:t>
            </a:r>
            <a:r>
              <a:rPr lang="en-US" dirty="0" smtClean="0"/>
              <a:t/>
            </a:r>
            <a:br>
              <a:rPr lang="en-US" dirty="0" smtClean="0"/>
            </a:br>
            <a:r>
              <a:rPr lang="en-US" dirty="0" smtClean="0"/>
              <a:t/>
            </a:r>
            <a:br>
              <a:rPr lang="en-US" dirty="0" smtClean="0"/>
            </a:br>
            <a:r>
              <a:rPr lang="en-US" dirty="0" smtClean="0"/>
              <a:t>Following a discussion about how leaders need good role models/mentors, discuss who you would chose to surround yourself with on your personal (or company’s) Board of Directors.   Ask everyone to create their own Board of Directors of mentors/role models.  These may be people living or dead (or even non-humans – </a:t>
            </a:r>
            <a:r>
              <a:rPr lang="en-US" dirty="0" err="1" smtClean="0"/>
              <a:t>ie</a:t>
            </a:r>
            <a:r>
              <a:rPr lang="en-US" dirty="0" smtClean="0"/>
              <a:t>., dogs - or fictional characters – </a:t>
            </a:r>
            <a:r>
              <a:rPr lang="en-US" dirty="0" err="1" smtClean="0"/>
              <a:t>ie</a:t>
            </a:r>
            <a:r>
              <a:rPr lang="en-US" dirty="0" smtClean="0"/>
              <a:t>. superheroes).  They may be people you know or just look up to, people in history, etc.  Have the participants share who’s on their Board and why.  Talk about how people on your Board can change, depending on where you are at in your life and your leadership journey, and how some people may always be there.  You can also talk about who’s Board you might be on as  mentor or role model.</a:t>
            </a:r>
          </a:p>
        </p:txBody>
      </p:sp>
      <p:sp>
        <p:nvSpPr>
          <p:cNvPr id="3" name="Title 2"/>
          <p:cNvSpPr>
            <a:spLocks noGrp="1"/>
          </p:cNvSpPr>
          <p:nvPr>
            <p:ph type="title"/>
          </p:nvPr>
        </p:nvSpPr>
        <p:spPr/>
        <p:txBody>
          <a:bodyPr>
            <a:noAutofit/>
          </a:bodyPr>
          <a:lstStyle/>
          <a:p>
            <a:r>
              <a:rPr lang="en-US" sz="3200" dirty="0" smtClean="0"/>
              <a:t>Developing Leadership Skills Exercise</a:t>
            </a:r>
            <a:endParaRPr lang="en-US"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smtClean="0"/>
              <a:t>Barry </a:t>
            </a:r>
            <a:r>
              <a:rPr lang="en-US" dirty="0" err="1" smtClean="0"/>
              <a:t>Armandi</a:t>
            </a:r>
            <a:r>
              <a:rPr lang="en-US" dirty="0" smtClean="0"/>
              <a:t>, Jeannette </a:t>
            </a:r>
            <a:r>
              <a:rPr lang="en-US" dirty="0" err="1" smtClean="0"/>
              <a:t>Oppedisano</a:t>
            </a:r>
            <a:r>
              <a:rPr lang="en-US" dirty="0" smtClean="0"/>
              <a:t>, Herbert Sherman, (2003) "Leadership theory and practice: a “case” in point", Management Decision, Vol. 41 </a:t>
            </a:r>
            <a:r>
              <a:rPr lang="en-US" dirty="0" err="1" smtClean="0"/>
              <a:t>Iss</a:t>
            </a:r>
            <a:r>
              <a:rPr lang="en-US" dirty="0" smtClean="0"/>
              <a:t>: 10, pp.1076 - 1088 - See more at: http://www.emeraldinsight.com.prox.lib.ncsu.edu/journals.htm?articleid=865468&amp;show=abstract#sthash.g2svsrKk.dpuf</a:t>
            </a:r>
            <a:br>
              <a:rPr lang="en-US" dirty="0" smtClean="0"/>
            </a:br>
            <a:r>
              <a:rPr lang="en-US" dirty="0" smtClean="0"/>
              <a:t/>
            </a:r>
            <a:br>
              <a:rPr lang="en-US" dirty="0" smtClean="0"/>
            </a:br>
            <a:r>
              <a:rPr lang="en-US" dirty="0" smtClean="0"/>
              <a:t>Mildred Golden Pryor, Sonia </a:t>
            </a:r>
            <a:r>
              <a:rPr lang="en-US" dirty="0" err="1" smtClean="0"/>
              <a:t>Taneja</a:t>
            </a:r>
            <a:r>
              <a:rPr lang="en-US" dirty="0" smtClean="0"/>
              <a:t>, (2010) "Henri </a:t>
            </a:r>
            <a:r>
              <a:rPr lang="en-US" dirty="0" err="1" smtClean="0"/>
              <a:t>Fayol</a:t>
            </a:r>
            <a:r>
              <a:rPr lang="en-US" dirty="0" smtClean="0"/>
              <a:t>, practitioner and theoretician – revered and reviled", Journal of Management History, Vol. 16 </a:t>
            </a:r>
            <a:r>
              <a:rPr lang="en-US" dirty="0" err="1" smtClean="0"/>
              <a:t>Iss</a:t>
            </a:r>
            <a:r>
              <a:rPr lang="en-US" dirty="0" smtClean="0"/>
              <a:t>: 4, pp.489 - 503 - See more at: http://www.emeraldinsight.com.prox.lib.ncsu.edu/journals.htm?articleid=1886862&amp;show=abstract#sthash.pkQ5B6gi.dpuf</a:t>
            </a:r>
            <a:br>
              <a:rPr lang="en-US" dirty="0" smtClean="0"/>
            </a:br>
            <a:r>
              <a:rPr lang="en-US" dirty="0" smtClean="0"/>
              <a:t/>
            </a:r>
            <a:br>
              <a:rPr lang="en-US" dirty="0" smtClean="0"/>
            </a:br>
            <a:r>
              <a:rPr lang="en-US" dirty="0" err="1" smtClean="0"/>
              <a:t>Vries</a:t>
            </a:r>
            <a:r>
              <a:rPr lang="en-US" dirty="0" smtClean="0"/>
              <a:t>, </a:t>
            </a:r>
            <a:r>
              <a:rPr lang="en-US" dirty="0" err="1" smtClean="0"/>
              <a:t>Reinout</a:t>
            </a:r>
            <a:r>
              <a:rPr lang="en-US" dirty="0" smtClean="0"/>
              <a:t> </a:t>
            </a:r>
            <a:r>
              <a:rPr lang="en-US" dirty="0" err="1" smtClean="0"/>
              <a:t>E.,Bakker</a:t>
            </a:r>
            <a:r>
              <a:rPr lang="en-US" dirty="0" smtClean="0"/>
              <a:t>-Pieper, Angelique, </a:t>
            </a:r>
            <a:r>
              <a:rPr lang="en-US" dirty="0" err="1" smtClean="0"/>
              <a:t>Oostenveld</a:t>
            </a:r>
            <a:r>
              <a:rPr lang="en-US" dirty="0" smtClean="0"/>
              <a:t>, </a:t>
            </a:r>
            <a:r>
              <a:rPr lang="en-US" dirty="0" err="1" smtClean="0"/>
              <a:t>Wyneke</a:t>
            </a:r>
            <a:r>
              <a:rPr lang="en-US" dirty="0" smtClean="0"/>
              <a:t>, (2010) "Leadership = Communication? The Relations of Leaders’ Communication Styles with Leadership Styles, Knowledge Sharing and Leadership Outcomes", Journal of Business and Psychology, Vol. 25 </a:t>
            </a:r>
            <a:r>
              <a:rPr lang="en-US" dirty="0" err="1" smtClean="0"/>
              <a:t>Iss</a:t>
            </a:r>
            <a:r>
              <a:rPr lang="en-US" dirty="0" smtClean="0"/>
              <a:t>: 3, pp.367 - 380 - See more at: http://dx.doi.org/10.1007/s10869-009-9140-2</a:t>
            </a:r>
            <a:br>
              <a:rPr lang="en-US" dirty="0" smtClean="0"/>
            </a:br>
            <a:r>
              <a:rPr lang="en-US" dirty="0" smtClean="0"/>
              <a:t/>
            </a:r>
            <a:br>
              <a:rPr lang="en-US" dirty="0" smtClean="0"/>
            </a:br>
            <a:r>
              <a:rPr lang="en-US" dirty="0" smtClean="0"/>
              <a:t>http://www.mindtools.com/pages/article/henri-fayol.htm</a:t>
            </a:r>
            <a:endParaRPr lang="en-US" dirty="0"/>
          </a:p>
        </p:txBody>
      </p:sp>
      <p:sp>
        <p:nvSpPr>
          <p:cNvPr id="3" name="Title 2"/>
          <p:cNvSpPr>
            <a:spLocks noGrp="1"/>
          </p:cNvSpPr>
          <p:nvPr>
            <p:ph type="title"/>
          </p:nvPr>
        </p:nvSpPr>
        <p:spPr/>
        <p:txBody>
          <a:bodyPr/>
          <a:lstStyle/>
          <a:p>
            <a:r>
              <a:rPr lang="en-US" dirty="0" smtClean="0"/>
              <a:t>References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Definition: The act of influencing, or guiding the activities of a collaborative group towards the achievement of a common goal.</a:t>
            </a:r>
          </a:p>
          <a:p>
            <a:endParaRPr lang="en-US" dirty="0" smtClean="0"/>
          </a:p>
          <a:p>
            <a:r>
              <a:rPr lang="en-US" dirty="0" smtClean="0"/>
              <a:t>Are individuals born to be leaders, or can anyone acquire the skills necessary to become a leader?</a:t>
            </a:r>
          </a:p>
          <a:p>
            <a:endParaRPr lang="en-US" dirty="0"/>
          </a:p>
        </p:txBody>
      </p:sp>
      <p:sp>
        <p:nvSpPr>
          <p:cNvPr id="3" name="Title 2"/>
          <p:cNvSpPr>
            <a:spLocks noGrp="1"/>
          </p:cNvSpPr>
          <p:nvPr>
            <p:ph type="title"/>
          </p:nvPr>
        </p:nvSpPr>
        <p:spPr/>
        <p:txBody>
          <a:bodyPr/>
          <a:lstStyle/>
          <a:p>
            <a:r>
              <a:rPr lang="en-US" dirty="0" smtClean="0"/>
              <a:t>What is Leadership?</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Leadership2.jpg"/>
          <p:cNvPicPr>
            <a:picLocks noGrp="1" noChangeAspect="1"/>
          </p:cNvPicPr>
          <p:nvPr>
            <p:ph idx="1"/>
          </p:nvPr>
        </p:nvPicPr>
        <p:blipFill>
          <a:blip r:embed="rId3" cstate="print"/>
          <a:stretch>
            <a:fillRect/>
          </a:stretch>
        </p:blipFill>
        <p:spPr>
          <a:xfrm>
            <a:off x="1554692" y="1481138"/>
            <a:ext cx="6034616" cy="4525962"/>
          </a:xfrm>
        </p:spPr>
      </p:pic>
      <p:sp>
        <p:nvSpPr>
          <p:cNvPr id="3" name="Title 2"/>
          <p:cNvSpPr>
            <a:spLocks noGrp="1"/>
          </p:cNvSpPr>
          <p:nvPr>
            <p:ph type="title"/>
          </p:nvPr>
        </p:nvSpPr>
        <p:spPr/>
        <p:txBody>
          <a:bodyPr/>
          <a:lstStyle/>
          <a:p>
            <a:r>
              <a:rPr lang="en-US" dirty="0" smtClean="0"/>
              <a:t>Essential Skills of a Leader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b="1" dirty="0" smtClean="0"/>
              <a:t>The Five Bases of Social Power</a:t>
            </a:r>
            <a:endParaRPr lang="en-US" dirty="0" smtClean="0"/>
          </a:p>
          <a:p>
            <a:pPr lvl="1"/>
            <a:r>
              <a:rPr lang="en-US" u="sng" dirty="0" smtClean="0"/>
              <a:t>Legitimate Power </a:t>
            </a:r>
            <a:r>
              <a:rPr lang="en-US" dirty="0" smtClean="0"/>
              <a:t>- The ability to administer to another certain feelings of obligation or the notion of responsibility.</a:t>
            </a:r>
          </a:p>
          <a:p>
            <a:pPr lvl="1"/>
            <a:r>
              <a:rPr lang="en-US" u="sng" dirty="0" smtClean="0"/>
              <a:t>Reward Power </a:t>
            </a:r>
            <a:r>
              <a:rPr lang="en-US" dirty="0" smtClean="0"/>
              <a:t>- The ability to grant someone things which that person desires or to remove or decrease things the person does not desire.</a:t>
            </a:r>
          </a:p>
          <a:p>
            <a:pPr lvl="1"/>
            <a:r>
              <a:rPr lang="en-US" u="sng" dirty="0" smtClean="0"/>
              <a:t>Expert Power </a:t>
            </a:r>
            <a:r>
              <a:rPr lang="en-US" dirty="0" smtClean="0"/>
              <a:t>- The ability to administer to another information, knowledge or expertise</a:t>
            </a:r>
          </a:p>
          <a:p>
            <a:pPr lvl="1"/>
            <a:r>
              <a:rPr lang="en-US" u="sng" dirty="0" smtClean="0"/>
              <a:t>Coercive Power </a:t>
            </a:r>
            <a:r>
              <a:rPr lang="en-US" dirty="0" smtClean="0"/>
              <a:t>- The ability to force someone to do something that he/she does not desire to do</a:t>
            </a:r>
          </a:p>
          <a:p>
            <a:pPr lvl="1"/>
            <a:r>
              <a:rPr lang="en-US" u="sng" dirty="0" smtClean="0"/>
              <a:t>Referent Power</a:t>
            </a:r>
            <a:r>
              <a:rPr lang="en-US" dirty="0" smtClean="0"/>
              <a:t> - The ability to administer to another a sense of personal acceptance or personal approval.</a:t>
            </a:r>
          </a:p>
          <a:p>
            <a:r>
              <a:rPr lang="en-US" b="1" dirty="0" smtClean="0"/>
              <a:t>Four Ways to Become more "Important“</a:t>
            </a:r>
            <a:endParaRPr lang="en-US" dirty="0" smtClean="0"/>
          </a:p>
          <a:p>
            <a:pPr lvl="1"/>
            <a:r>
              <a:rPr lang="en-US" dirty="0" smtClean="0"/>
              <a:t>Solutions to Uncertainty</a:t>
            </a:r>
          </a:p>
          <a:p>
            <a:pPr lvl="1"/>
            <a:r>
              <a:rPr lang="en-US" dirty="0" smtClean="0"/>
              <a:t>Resources</a:t>
            </a:r>
          </a:p>
          <a:p>
            <a:pPr lvl="1"/>
            <a:r>
              <a:rPr lang="en-US" dirty="0" smtClean="0"/>
              <a:t>Make other organizations dependent on you</a:t>
            </a:r>
          </a:p>
          <a:p>
            <a:pPr lvl="1"/>
            <a:r>
              <a:rPr lang="en-US" dirty="0" smtClean="0"/>
              <a:t>Non-Substitutable</a:t>
            </a:r>
          </a:p>
          <a:p>
            <a:endParaRPr lang="en-US" dirty="0"/>
          </a:p>
        </p:txBody>
      </p:sp>
      <p:sp>
        <p:nvSpPr>
          <p:cNvPr id="3" name="Title 2"/>
          <p:cNvSpPr>
            <a:spLocks noGrp="1"/>
          </p:cNvSpPr>
          <p:nvPr>
            <p:ph type="title"/>
          </p:nvPr>
        </p:nvSpPr>
        <p:spPr/>
        <p:txBody>
          <a:bodyPr/>
          <a:lstStyle/>
          <a:p>
            <a:r>
              <a:rPr lang="en-US" dirty="0" smtClean="0"/>
              <a:t>Power</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b="1" dirty="0" smtClean="0"/>
              <a:t>Division of Work</a:t>
            </a:r>
            <a:r>
              <a:rPr lang="en-US" dirty="0" smtClean="0"/>
              <a:t> – When employees are specialized, output can increase because they become increasingly skilled and efficient. </a:t>
            </a:r>
          </a:p>
          <a:p>
            <a:r>
              <a:rPr lang="en-US" b="1" dirty="0" smtClean="0"/>
              <a:t>Authority</a:t>
            </a:r>
            <a:r>
              <a:rPr lang="en-US" dirty="0" smtClean="0"/>
              <a:t> – Managers must have the authority to give orders, but they must also keep in mind that with authority comes responsibility. </a:t>
            </a:r>
          </a:p>
          <a:p>
            <a:r>
              <a:rPr lang="en-US" b="1" dirty="0" smtClean="0"/>
              <a:t>Discipline</a:t>
            </a:r>
            <a:r>
              <a:rPr lang="en-US" dirty="0" smtClean="0"/>
              <a:t> – Discipline must be upheld in organizations, but methods for doing so can vary. </a:t>
            </a:r>
          </a:p>
          <a:p>
            <a:r>
              <a:rPr lang="en-US" b="1" dirty="0" smtClean="0"/>
              <a:t>Unity of Command</a:t>
            </a:r>
            <a:r>
              <a:rPr lang="en-US" dirty="0" smtClean="0"/>
              <a:t> – Employees should have only one direct supervisor. </a:t>
            </a:r>
          </a:p>
          <a:p>
            <a:r>
              <a:rPr lang="en-US" b="1" dirty="0" smtClean="0"/>
              <a:t>Unity of Direction</a:t>
            </a:r>
            <a:r>
              <a:rPr lang="en-US" dirty="0" smtClean="0"/>
              <a:t> – Teams with the same objective should be working under the direction of one manager, using one plan. This will ensure that action is properly coordinated.</a:t>
            </a:r>
            <a:r>
              <a:rPr lang="en-US" b="1" dirty="0" smtClean="0"/>
              <a:t> </a:t>
            </a:r>
          </a:p>
          <a:p>
            <a:r>
              <a:rPr lang="en-US" b="1" dirty="0" smtClean="0"/>
              <a:t>Subordination of Individual Interests to the General Interest</a:t>
            </a:r>
            <a:r>
              <a:rPr lang="en-US" dirty="0" smtClean="0"/>
              <a:t> – The interests of one employee should not be allowed to become more important than those of the group. This includes managers. </a:t>
            </a:r>
          </a:p>
          <a:p>
            <a:r>
              <a:rPr lang="en-US" b="1" dirty="0" smtClean="0"/>
              <a:t>Remuneration</a:t>
            </a:r>
            <a:r>
              <a:rPr lang="en-US" dirty="0" smtClean="0"/>
              <a:t> – Employee satisfaction depends on fair remuneration for everyone. This includes financial and non-financial compensation. </a:t>
            </a:r>
          </a:p>
        </p:txBody>
      </p:sp>
      <p:sp>
        <p:nvSpPr>
          <p:cNvPr id="3" name="Title 2"/>
          <p:cNvSpPr>
            <a:spLocks noGrp="1"/>
          </p:cNvSpPr>
          <p:nvPr>
            <p:ph type="title"/>
          </p:nvPr>
        </p:nvSpPr>
        <p:spPr/>
        <p:txBody>
          <a:bodyPr>
            <a:normAutofit fontScale="90000"/>
          </a:bodyPr>
          <a:lstStyle/>
          <a:p>
            <a:r>
              <a:rPr lang="en-US" dirty="0" smtClean="0"/>
              <a:t>Henri </a:t>
            </a:r>
            <a:r>
              <a:rPr lang="en-US" dirty="0" err="1" smtClean="0"/>
              <a:t>Foyal’s</a:t>
            </a:r>
            <a:r>
              <a:rPr lang="en-US" dirty="0" smtClean="0"/>
              <a:t> 14 Principals of Management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b="1" dirty="0" smtClean="0"/>
              <a:t>Centralization</a:t>
            </a:r>
            <a:r>
              <a:rPr lang="en-US" dirty="0" smtClean="0"/>
              <a:t> – This principle refers to how close employees are to the decision-making process. It is important to aim for an appropriate balance.</a:t>
            </a:r>
            <a:r>
              <a:rPr lang="en-US" b="1" dirty="0" smtClean="0"/>
              <a:t> </a:t>
            </a:r>
          </a:p>
          <a:p>
            <a:r>
              <a:rPr lang="en-US" b="1" dirty="0" smtClean="0"/>
              <a:t>Scalar Chain</a:t>
            </a:r>
            <a:r>
              <a:rPr lang="en-US" dirty="0" smtClean="0"/>
              <a:t> – Employees should be aware of where they stand in the organization's hierarchy, or chain of command. </a:t>
            </a:r>
          </a:p>
          <a:p>
            <a:r>
              <a:rPr lang="en-US" b="1" dirty="0" smtClean="0"/>
              <a:t>Order</a:t>
            </a:r>
            <a:r>
              <a:rPr lang="en-US" dirty="0" smtClean="0"/>
              <a:t> – The workplace facilities must be clean, tidy and safe for employees. Everything should have its place. </a:t>
            </a:r>
          </a:p>
          <a:p>
            <a:r>
              <a:rPr lang="en-US" b="1" dirty="0" smtClean="0"/>
              <a:t>Equity</a:t>
            </a:r>
            <a:r>
              <a:rPr lang="en-US" dirty="0" smtClean="0"/>
              <a:t> – Managers should be fair to staff at all times, both maintaining discipline as necessary and acting with kindness where appropriate.</a:t>
            </a:r>
            <a:r>
              <a:rPr lang="en-US" b="1" dirty="0" smtClean="0"/>
              <a:t> </a:t>
            </a:r>
          </a:p>
          <a:p>
            <a:r>
              <a:rPr lang="en-US" b="1" dirty="0" smtClean="0"/>
              <a:t>Stability of Tenure of Personne</a:t>
            </a:r>
            <a:r>
              <a:rPr lang="en-US" dirty="0" smtClean="0"/>
              <a:t>l – Managers should strive to minimize employee turnover. Personnel planning should be a priority. </a:t>
            </a:r>
          </a:p>
          <a:p>
            <a:r>
              <a:rPr lang="en-US" b="1" dirty="0" smtClean="0"/>
              <a:t>Initiative</a:t>
            </a:r>
            <a:r>
              <a:rPr lang="en-US" dirty="0" smtClean="0"/>
              <a:t> – Employees should be given the necessary level of freedom to create and carry out plans. </a:t>
            </a:r>
          </a:p>
          <a:p>
            <a:r>
              <a:rPr lang="en-US" b="1" dirty="0" smtClean="0"/>
              <a:t>Esprit de Corps</a:t>
            </a:r>
            <a:r>
              <a:rPr lang="en-US" dirty="0" smtClean="0"/>
              <a:t> – Organizations should strive to promote team spirit and unity.</a:t>
            </a:r>
          </a:p>
          <a:p>
            <a:endParaRPr lang="en-US" dirty="0"/>
          </a:p>
        </p:txBody>
      </p:sp>
      <p:sp>
        <p:nvSpPr>
          <p:cNvPr id="3" name="Title 2"/>
          <p:cNvSpPr>
            <a:spLocks noGrp="1"/>
          </p:cNvSpPr>
          <p:nvPr>
            <p:ph type="title"/>
          </p:nvPr>
        </p:nvSpPr>
        <p:spPr/>
        <p:txBody>
          <a:bodyPr>
            <a:normAutofit fontScale="90000"/>
          </a:bodyPr>
          <a:lstStyle/>
          <a:p>
            <a:r>
              <a:rPr lang="en-US" dirty="0" smtClean="0"/>
              <a:t>Henri </a:t>
            </a:r>
            <a:r>
              <a:rPr lang="en-US" dirty="0" err="1" smtClean="0"/>
              <a:t>Foyal’s</a:t>
            </a:r>
            <a:r>
              <a:rPr lang="en-US" dirty="0" smtClean="0"/>
              <a:t> 14 Principals of Management Continued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b="1" u="sng" dirty="0" smtClean="0"/>
              <a:t>Transactional Leadership</a:t>
            </a:r>
            <a:endParaRPr lang="en-US" dirty="0" smtClean="0"/>
          </a:p>
          <a:p>
            <a:pPr lvl="1"/>
            <a:r>
              <a:rPr lang="en-US" dirty="0" smtClean="0"/>
              <a:t>Know what motivates your employees</a:t>
            </a:r>
          </a:p>
          <a:p>
            <a:pPr lvl="1"/>
            <a:r>
              <a:rPr lang="en-US" dirty="0" smtClean="0"/>
              <a:t>Provide rewards &amp; Punishment</a:t>
            </a:r>
          </a:p>
          <a:p>
            <a:pPr lvl="1"/>
            <a:r>
              <a:rPr lang="en-US" dirty="0" smtClean="0"/>
              <a:t>Show what is needed to achieve requirements for rewards</a:t>
            </a:r>
          </a:p>
          <a:p>
            <a:pPr lvl="1"/>
            <a:r>
              <a:rPr lang="en-US" dirty="0" smtClean="0"/>
              <a:t>Provide rewards in a timely manner</a:t>
            </a:r>
          </a:p>
          <a:p>
            <a:pPr lvl="1"/>
            <a:endParaRPr lang="en-US" dirty="0" smtClean="0"/>
          </a:p>
          <a:p>
            <a:r>
              <a:rPr lang="en-US" b="1" u="sng" dirty="0" smtClean="0"/>
              <a:t>Charismatic Leadership</a:t>
            </a:r>
            <a:r>
              <a:rPr lang="en-US" dirty="0" smtClean="0"/>
              <a:t/>
            </a:r>
            <a:br>
              <a:rPr lang="en-US" dirty="0" smtClean="0"/>
            </a:br>
            <a:r>
              <a:rPr lang="en-US" dirty="0" smtClean="0"/>
              <a:t>Big personality, limelight, charm, grace, and self-belief are key</a:t>
            </a:r>
          </a:p>
          <a:p>
            <a:endParaRPr lang="en-US" dirty="0" smtClean="0"/>
          </a:p>
          <a:p>
            <a:r>
              <a:rPr lang="en-US" b="1" u="sng" dirty="0" smtClean="0"/>
              <a:t>Transformational Leadership</a:t>
            </a:r>
            <a:r>
              <a:rPr lang="en-US" dirty="0" smtClean="0"/>
              <a:t/>
            </a:r>
            <a:br>
              <a:rPr lang="en-US" dirty="0" smtClean="0"/>
            </a:br>
            <a:r>
              <a:rPr lang="en-US" dirty="0" smtClean="0"/>
              <a:t>People follow those who inspire them</a:t>
            </a:r>
          </a:p>
          <a:p>
            <a:pPr>
              <a:buNone/>
            </a:pPr>
            <a:r>
              <a:rPr lang="en-US" dirty="0" smtClean="0"/>
              <a:t>	Vision, Enthusiasm, and Energy are key personality traits</a:t>
            </a:r>
            <a:br>
              <a:rPr lang="en-US" dirty="0" smtClean="0"/>
            </a:br>
            <a:r>
              <a:rPr lang="en-US" dirty="0" smtClean="0"/>
              <a:t>Obtain the trust and respect through:</a:t>
            </a:r>
          </a:p>
          <a:p>
            <a:pPr lvl="1"/>
            <a:r>
              <a:rPr lang="en-US" dirty="0" smtClean="0"/>
              <a:t>Being Intellectually Stimulating</a:t>
            </a:r>
          </a:p>
          <a:p>
            <a:pPr lvl="1"/>
            <a:r>
              <a:rPr lang="en-US" dirty="0" smtClean="0"/>
              <a:t>Tailoring Individualized Motivation</a:t>
            </a:r>
          </a:p>
          <a:p>
            <a:pPr lvl="1"/>
            <a:r>
              <a:rPr lang="en-US" dirty="0" smtClean="0"/>
              <a:t>Providing Idealized Motivation</a:t>
            </a:r>
          </a:p>
        </p:txBody>
      </p:sp>
      <p:sp>
        <p:nvSpPr>
          <p:cNvPr id="3" name="Title 2"/>
          <p:cNvSpPr>
            <a:spLocks noGrp="1"/>
          </p:cNvSpPr>
          <p:nvPr>
            <p:ph type="title"/>
          </p:nvPr>
        </p:nvSpPr>
        <p:spPr/>
        <p:txBody>
          <a:bodyPr/>
          <a:lstStyle/>
          <a:p>
            <a:r>
              <a:rPr lang="en-US" dirty="0" smtClean="0"/>
              <a:t>Leadership Types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Dimensions of Leadership</a:t>
            </a:r>
            <a:endParaRPr lang="en-US" dirty="0"/>
          </a:p>
        </p:txBody>
      </p:sp>
      <p:pic>
        <p:nvPicPr>
          <p:cNvPr id="2050" name="Picture 2" descr="Picture"/>
          <p:cNvPicPr>
            <a:picLocks noChangeAspect="1" noChangeArrowheads="1"/>
          </p:cNvPicPr>
          <p:nvPr/>
        </p:nvPicPr>
        <p:blipFill>
          <a:blip r:embed="rId3" cstate="print"/>
          <a:srcRect/>
          <a:stretch>
            <a:fillRect/>
          </a:stretch>
        </p:blipFill>
        <p:spPr bwMode="auto">
          <a:xfrm>
            <a:off x="609600" y="1219200"/>
            <a:ext cx="7924800" cy="48768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52600"/>
            <a:ext cx="8229600" cy="4525963"/>
          </a:xfrm>
        </p:spPr>
        <p:txBody>
          <a:bodyPr>
            <a:normAutofit fontScale="70000" lnSpcReduction="20000"/>
          </a:bodyPr>
          <a:lstStyle/>
          <a:p>
            <a:r>
              <a:rPr lang="en-US" dirty="0" smtClean="0"/>
              <a:t>In </a:t>
            </a:r>
            <a:r>
              <a:rPr lang="en-US" dirty="0" smtClean="0"/>
              <a:t>order to become more of a Charismatic/Transformational leader, I think it would be </a:t>
            </a:r>
            <a:r>
              <a:rPr lang="en-US" dirty="0" smtClean="0"/>
              <a:t>generally agreed </a:t>
            </a:r>
            <a:r>
              <a:rPr lang="en-US" dirty="0" smtClean="0"/>
              <a:t>that ones communication skill needs to be well developed.  In this article, the authors discuss an analysis completed within the Dutch Ministry of Education which utilized a computerized survey to assessed employees views of their leaderships communication style.  The six dimensions were: </a:t>
            </a:r>
            <a:endParaRPr lang="en-US" dirty="0" smtClean="0"/>
          </a:p>
          <a:p>
            <a:pPr lvl="1"/>
            <a:r>
              <a:rPr lang="en-US" dirty="0" smtClean="0"/>
              <a:t>V</a:t>
            </a:r>
            <a:r>
              <a:rPr lang="en-US" dirty="0" smtClean="0"/>
              <a:t>erbal aggressiveness</a:t>
            </a:r>
          </a:p>
          <a:p>
            <a:pPr lvl="1"/>
            <a:r>
              <a:rPr lang="en-US" dirty="0" smtClean="0"/>
              <a:t>Expressiveness</a:t>
            </a:r>
          </a:p>
          <a:p>
            <a:pPr lvl="1"/>
            <a:r>
              <a:rPr lang="en-US" dirty="0" smtClean="0"/>
              <a:t>Preciseness</a:t>
            </a:r>
          </a:p>
          <a:p>
            <a:pPr lvl="1"/>
            <a:r>
              <a:rPr lang="en-US" dirty="0" smtClean="0"/>
              <a:t>A</a:t>
            </a:r>
            <a:r>
              <a:rPr lang="en-US" dirty="0" smtClean="0"/>
              <a:t>ssuredness</a:t>
            </a:r>
          </a:p>
          <a:p>
            <a:pPr lvl="1"/>
            <a:r>
              <a:rPr lang="en-US" dirty="0" smtClean="0"/>
              <a:t>Supportiveness</a:t>
            </a:r>
          </a:p>
          <a:p>
            <a:pPr lvl="1"/>
            <a:r>
              <a:rPr lang="en-US" dirty="0" smtClean="0"/>
              <a:t>A</a:t>
            </a:r>
            <a:r>
              <a:rPr lang="en-US" dirty="0" smtClean="0"/>
              <a:t>rgumentativeness </a:t>
            </a:r>
          </a:p>
          <a:p>
            <a:r>
              <a:rPr lang="en-US" dirty="0" smtClean="0"/>
              <a:t>Utilizing </a:t>
            </a:r>
            <a:r>
              <a:rPr lang="en-US" dirty="0" smtClean="0"/>
              <a:t>the six dimensions, the study tried to identify which communication styles were most associated with the three types of leadership styles: Transactional, Charismatic, and Transformational. </a:t>
            </a:r>
            <a:endParaRPr lang="en-US" dirty="0"/>
          </a:p>
        </p:txBody>
      </p:sp>
      <p:sp>
        <p:nvSpPr>
          <p:cNvPr id="3" name="Title 2"/>
          <p:cNvSpPr>
            <a:spLocks noGrp="1"/>
          </p:cNvSpPr>
          <p:nvPr>
            <p:ph type="title"/>
          </p:nvPr>
        </p:nvSpPr>
        <p:spPr/>
        <p:txBody>
          <a:bodyPr>
            <a:normAutofit fontScale="90000"/>
          </a:bodyPr>
          <a:lstStyle/>
          <a:p>
            <a:r>
              <a:rPr lang="en-US" dirty="0" smtClean="0"/>
              <a:t>Leadership </a:t>
            </a:r>
            <a:r>
              <a:rPr lang="en-US" dirty="0" smtClean="0"/>
              <a:t>and Communication Styles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38</TotalTime>
  <Words>752</Words>
  <Application>Microsoft Office PowerPoint</Application>
  <PresentationFormat>On-screen Show (4:3)</PresentationFormat>
  <Paragraphs>98</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Chapter 4: Leadership</vt:lpstr>
      <vt:lpstr>What is Leadership?</vt:lpstr>
      <vt:lpstr>Essential Skills of a Leader</vt:lpstr>
      <vt:lpstr>Power</vt:lpstr>
      <vt:lpstr>Henri Foyal’s 14 Principals of Management</vt:lpstr>
      <vt:lpstr>Henri Foyal’s 14 Principals of Management Continued</vt:lpstr>
      <vt:lpstr>Leadership Types</vt:lpstr>
      <vt:lpstr>Dimensions of Leadership</vt:lpstr>
      <vt:lpstr>Leadership and Communication Styles</vt:lpstr>
      <vt:lpstr>Leadership and Communication Styles</vt:lpstr>
      <vt:lpstr>Theory and Practice</vt:lpstr>
      <vt:lpstr>Applying Henri Fayol’s Management Principals</vt:lpstr>
      <vt:lpstr>Developing Leadership Skills Exercise</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 Leadership</dc:title>
  <dc:creator>TheShulfers-PC</dc:creator>
  <cp:lastModifiedBy>TheShulfers-PC</cp:lastModifiedBy>
  <cp:revision>6</cp:revision>
  <dcterms:created xsi:type="dcterms:W3CDTF">2013-10-25T22:28:52Z</dcterms:created>
  <dcterms:modified xsi:type="dcterms:W3CDTF">2013-12-08T18:45:14Z</dcterms:modified>
</cp:coreProperties>
</file>